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2192000" cy="6858000"/>
  <p:notesSz cx="6858000" cy="9144000"/>
  <p:embeddedFontLst>
    <p:embeddedFont>
      <p:font typeface="Calibri" panose="020F0502020204030204" pitchFamily="34" charset="0"/>
      <p:regular r:id="rId35"/>
      <p:bold r:id="rId36"/>
      <p:italic r:id="rId37"/>
      <p:boldItalic r:id="rId38"/>
    </p:embeddedFont>
    <p:embeddedFont>
      <p:font typeface="Impact" panose="020B0806030902050204" pitchFamily="34" charset="0"/>
      <p:regular r:id="rId39"/>
    </p:embeddedFont>
    <p:embeddedFont>
      <p:font typeface="Work Sans" panose="020B060402020202020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9AA0A6"/>
          </p15:clr>
        </p15:guide>
        <p15:guide id="2" pos="384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6274ADE-F272-4424-8C70-E44D3F9BF6ED}">
  <a:tblStyle styleId="{76274ADE-F272-4424-8C70-E44D3F9BF6ED}" styleName="Table_0">
    <a:wholeTbl>
      <a:tcTxStyle b="off" i="off">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292929"/>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6" d="100"/>
          <a:sy n="46" d="100"/>
        </p:scale>
        <p:origin x="48" y="52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ilar Cortes Cruz" userId="605c1620-7d85-4ab9-851c-e754e1ff5ac5" providerId="ADAL" clId="{07676F9E-B9B0-4DC8-B4AE-ACA1F046AE44}"/>
    <pc:docChg chg="modSld">
      <pc:chgData name="Pilar Cortes Cruz" userId="605c1620-7d85-4ab9-851c-e754e1ff5ac5" providerId="ADAL" clId="{07676F9E-B9B0-4DC8-B4AE-ACA1F046AE44}" dt="2021-02-01T00:48:05.525" v="0" actId="1076"/>
      <pc:docMkLst>
        <pc:docMk/>
      </pc:docMkLst>
      <pc:sldChg chg="modSp mod">
        <pc:chgData name="Pilar Cortes Cruz" userId="605c1620-7d85-4ab9-851c-e754e1ff5ac5" providerId="ADAL" clId="{07676F9E-B9B0-4DC8-B4AE-ACA1F046AE44}" dt="2021-02-01T00:48:05.525" v="0" actId="1076"/>
        <pc:sldMkLst>
          <pc:docMk/>
          <pc:sldMk cId="0" sldId="262"/>
        </pc:sldMkLst>
        <pc:picChg chg="mod">
          <ac:chgData name="Pilar Cortes Cruz" userId="605c1620-7d85-4ab9-851c-e754e1ff5ac5" providerId="ADAL" clId="{07676F9E-B9B0-4DC8-B4AE-ACA1F046AE44}" dt="2021-02-01T00:48:05.525" v="0" actId="1076"/>
          <ac:picMkLst>
            <pc:docMk/>
            <pc:sldMk cId="0" sldId="262"/>
            <ac:picMk id="144"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s-ES"/>
              <a:t>Esta diapositiva no se debe modificar, es la portada y debe permanecer igual para todas las presentaciones</a:t>
            </a:r>
            <a:endParaRPr/>
          </a:p>
        </p:txBody>
      </p:sp>
      <p:sp>
        <p:nvSpPr>
          <p:cNvPr id="97" name="Google Shape;97;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s-E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Google Shape;161;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Calibri"/>
              <a:buChar char="-"/>
            </a:pPr>
            <a:r>
              <a:rPr lang="es-ES"/>
              <a:t>Escriba en esta diapositiva el título de la presentación y si lo desea puede agregar los temas que va exponer.</a:t>
            </a:r>
            <a:endParaRPr/>
          </a:p>
          <a:p>
            <a:pPr marL="171450" lvl="0" indent="-171450" algn="l" rtl="0">
              <a:lnSpc>
                <a:spcPct val="100000"/>
              </a:lnSpc>
              <a:spcBef>
                <a:spcPts val="0"/>
              </a:spcBef>
              <a:spcAft>
                <a:spcPts val="0"/>
              </a:spcAft>
              <a:buClr>
                <a:schemeClr val="dk1"/>
              </a:buClr>
              <a:buSzPts val="1200"/>
              <a:buFont typeface="Calibri"/>
              <a:buChar char="-"/>
            </a:pPr>
            <a:r>
              <a:rPr lang="es-ES"/>
              <a:t>Si va a dejar solo el titulo déjelo centrado en la diapositiva.</a:t>
            </a:r>
            <a:endParaRPr/>
          </a:p>
          <a:p>
            <a:pPr marL="171450" lvl="0" indent="-171450" algn="l" rtl="0">
              <a:lnSpc>
                <a:spcPct val="100000"/>
              </a:lnSpc>
              <a:spcBef>
                <a:spcPts val="0"/>
              </a:spcBef>
              <a:spcAft>
                <a:spcPts val="0"/>
              </a:spcAft>
              <a:buClr>
                <a:schemeClr val="dk1"/>
              </a:buClr>
              <a:buSzPts val="1200"/>
              <a:buFont typeface="Calibri"/>
              <a:buChar char="-"/>
            </a:pPr>
            <a:r>
              <a:rPr lang="es-ES"/>
              <a:t>Los textos deben ir en color blanco en tipografía Arial.</a:t>
            </a:r>
            <a:endParaRPr/>
          </a:p>
        </p:txBody>
      </p:sp>
      <p:sp>
        <p:nvSpPr>
          <p:cNvPr id="162" name="Google Shape;162;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s-E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1" name="Google Shape;171;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E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 name="Google Shape;1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Calibri"/>
              <a:buChar char="-"/>
            </a:pPr>
            <a:r>
              <a:rPr lang="es-ES"/>
              <a:t>Escriba en esta diapositiva el título de la presentación y si lo desea puede agregar los temas que va exponer.</a:t>
            </a:r>
            <a:endParaRPr/>
          </a:p>
          <a:p>
            <a:pPr marL="171450" lvl="0" indent="-171450" algn="l" rtl="0">
              <a:lnSpc>
                <a:spcPct val="100000"/>
              </a:lnSpc>
              <a:spcBef>
                <a:spcPts val="0"/>
              </a:spcBef>
              <a:spcAft>
                <a:spcPts val="0"/>
              </a:spcAft>
              <a:buClr>
                <a:schemeClr val="dk1"/>
              </a:buClr>
              <a:buSzPts val="1200"/>
              <a:buFont typeface="Calibri"/>
              <a:buChar char="-"/>
            </a:pPr>
            <a:r>
              <a:rPr lang="es-ES"/>
              <a:t>Si va a dejar solo el titulo déjelo centrado en la diapositiva.</a:t>
            </a:r>
            <a:endParaRPr/>
          </a:p>
          <a:p>
            <a:pPr marL="171450" lvl="0" indent="-171450" algn="l" rtl="0">
              <a:lnSpc>
                <a:spcPct val="100000"/>
              </a:lnSpc>
              <a:spcBef>
                <a:spcPts val="0"/>
              </a:spcBef>
              <a:spcAft>
                <a:spcPts val="0"/>
              </a:spcAft>
              <a:buClr>
                <a:schemeClr val="dk1"/>
              </a:buClr>
              <a:buSzPts val="1200"/>
              <a:buFont typeface="Calibri"/>
              <a:buChar char="-"/>
            </a:pPr>
            <a:r>
              <a:rPr lang="es-ES"/>
              <a:t>Los textos deben ir en color blanco en tipografía Arial.</a:t>
            </a:r>
            <a:endParaRPr/>
          </a:p>
        </p:txBody>
      </p:sp>
      <p:sp>
        <p:nvSpPr>
          <p:cNvPr id="178" name="Google Shape;178;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s-E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 name="Google Shape;187;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Calibri"/>
              <a:buChar char="-"/>
            </a:pPr>
            <a:r>
              <a:rPr lang="es-ES"/>
              <a:t>En esta diapositiva puede colocar contenidos y acompañarlos con una fotografía.</a:t>
            </a:r>
            <a:endParaRPr/>
          </a:p>
          <a:p>
            <a:pPr marL="171450" lvl="0" indent="-171450" algn="l" rtl="0">
              <a:lnSpc>
                <a:spcPct val="100000"/>
              </a:lnSpc>
              <a:spcBef>
                <a:spcPts val="0"/>
              </a:spcBef>
              <a:spcAft>
                <a:spcPts val="0"/>
              </a:spcAft>
              <a:buClr>
                <a:schemeClr val="dk1"/>
              </a:buClr>
              <a:buSzPts val="1200"/>
              <a:buFont typeface="Calibri"/>
              <a:buChar char="-"/>
            </a:pPr>
            <a:r>
              <a:rPr lang="es-ES"/>
              <a:t>Los textos deben ir en azul (utilice el azul que aparece en la opciones de color de letra - -&gt; colores recientes) en tipografía Arial y justificados.</a:t>
            </a:r>
            <a:endParaRPr/>
          </a:p>
        </p:txBody>
      </p:sp>
      <p:sp>
        <p:nvSpPr>
          <p:cNvPr id="188" name="Google Shape;188;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s-E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Google Shape;195;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Calibri"/>
              <a:buChar char="-"/>
            </a:pPr>
            <a:r>
              <a:rPr lang="es-ES"/>
              <a:t>Utilice esta diapositiva si necesita incluir textos más extensos.</a:t>
            </a:r>
            <a:endParaRPr/>
          </a:p>
          <a:p>
            <a:pPr marL="171450" lvl="0" indent="-171450" algn="l" rtl="0">
              <a:lnSpc>
                <a:spcPct val="100000"/>
              </a:lnSpc>
              <a:spcBef>
                <a:spcPts val="0"/>
              </a:spcBef>
              <a:spcAft>
                <a:spcPts val="0"/>
              </a:spcAft>
              <a:buClr>
                <a:schemeClr val="dk1"/>
              </a:buClr>
              <a:buSzPts val="1200"/>
              <a:buFont typeface="Calibri"/>
              <a:buChar char="-"/>
            </a:pPr>
            <a:r>
              <a:rPr lang="es-ES"/>
              <a:t>Los textos deben ir en azul (utilice el azul que aparece en la opciones de color de letra - -&gt; colores recientes) en tipografía Arial y justificados.</a:t>
            </a:r>
            <a:endParaRPr/>
          </a:p>
          <a:p>
            <a:pPr marL="171450" lvl="0" indent="-171450" algn="l" rtl="0">
              <a:lnSpc>
                <a:spcPct val="100000"/>
              </a:lnSpc>
              <a:spcBef>
                <a:spcPts val="0"/>
              </a:spcBef>
              <a:spcAft>
                <a:spcPts val="0"/>
              </a:spcAft>
              <a:buClr>
                <a:schemeClr val="dk1"/>
              </a:buClr>
              <a:buSzPts val="1200"/>
              <a:buFont typeface="Calibri"/>
              <a:buChar char="-"/>
            </a:pPr>
            <a:r>
              <a:rPr lang="es-ES"/>
              <a:t>Asegúrese que los textos no se monten sobre la franja verde.</a:t>
            </a:r>
            <a:endParaRPr/>
          </a:p>
        </p:txBody>
      </p:sp>
      <p:sp>
        <p:nvSpPr>
          <p:cNvPr id="196" name="Google Shape;196;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s-E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Calibri"/>
              <a:buChar char="-"/>
            </a:pPr>
            <a:r>
              <a:rPr lang="es-ES"/>
              <a:t>Utilice esta diapositiva si necesita incluir textos más extensos.</a:t>
            </a:r>
            <a:endParaRPr/>
          </a:p>
          <a:p>
            <a:pPr marL="171450" lvl="0" indent="-171450" algn="l" rtl="0">
              <a:lnSpc>
                <a:spcPct val="100000"/>
              </a:lnSpc>
              <a:spcBef>
                <a:spcPts val="0"/>
              </a:spcBef>
              <a:spcAft>
                <a:spcPts val="0"/>
              </a:spcAft>
              <a:buClr>
                <a:schemeClr val="dk1"/>
              </a:buClr>
              <a:buSzPts val="1200"/>
              <a:buFont typeface="Calibri"/>
              <a:buChar char="-"/>
            </a:pPr>
            <a:r>
              <a:rPr lang="es-ES"/>
              <a:t>Los textos deben ir en azul (utilice el azul que aparece en la opciones de color de letra - -&gt; colores recientes) en tipografía Arial y justificados.</a:t>
            </a:r>
            <a:endParaRPr/>
          </a:p>
          <a:p>
            <a:pPr marL="171450" lvl="0" indent="-171450" algn="l" rtl="0">
              <a:lnSpc>
                <a:spcPct val="100000"/>
              </a:lnSpc>
              <a:spcBef>
                <a:spcPts val="0"/>
              </a:spcBef>
              <a:spcAft>
                <a:spcPts val="0"/>
              </a:spcAft>
              <a:buClr>
                <a:schemeClr val="dk1"/>
              </a:buClr>
              <a:buSzPts val="1200"/>
              <a:buFont typeface="Calibri"/>
              <a:buChar char="-"/>
            </a:pPr>
            <a:r>
              <a:rPr lang="es-ES"/>
              <a:t>Asegúrese que los textos no se monten sobre la franja verde.</a:t>
            </a:r>
            <a:endParaRPr/>
          </a:p>
        </p:txBody>
      </p:sp>
      <p:sp>
        <p:nvSpPr>
          <p:cNvPr id="205" name="Google Shape;205;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s-E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Calibri"/>
              <a:buChar char="-"/>
            </a:pPr>
            <a:r>
              <a:rPr lang="es-ES"/>
              <a:t>En esta diapositiva puede colocar contenidos y acompañarlos con una fotografía.</a:t>
            </a:r>
            <a:endParaRPr/>
          </a:p>
          <a:p>
            <a:pPr marL="171450" lvl="0" indent="-171450" algn="l" rtl="0">
              <a:lnSpc>
                <a:spcPct val="100000"/>
              </a:lnSpc>
              <a:spcBef>
                <a:spcPts val="0"/>
              </a:spcBef>
              <a:spcAft>
                <a:spcPts val="0"/>
              </a:spcAft>
              <a:buClr>
                <a:schemeClr val="dk1"/>
              </a:buClr>
              <a:buSzPts val="1200"/>
              <a:buFont typeface="Calibri"/>
              <a:buChar char="-"/>
            </a:pPr>
            <a:r>
              <a:rPr lang="es-ES"/>
              <a:t>Los textos deben ir en azul (utilice el azul que aparece en la opciones de color de letra - -&gt; colores recientes) en tipografía Arial y justificados.</a:t>
            </a:r>
            <a:endParaRPr/>
          </a:p>
        </p:txBody>
      </p:sp>
      <p:sp>
        <p:nvSpPr>
          <p:cNvPr id="214" name="Google Shape;214;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s-E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Calibri"/>
              <a:buChar char="-"/>
            </a:pPr>
            <a:r>
              <a:rPr lang="es-ES"/>
              <a:t>Escriba en esta diapositiva el título de la presentación y si lo desea puede agregar los temas que va exponer.</a:t>
            </a:r>
            <a:endParaRPr/>
          </a:p>
          <a:p>
            <a:pPr marL="171450" lvl="0" indent="-171450" algn="l" rtl="0">
              <a:lnSpc>
                <a:spcPct val="100000"/>
              </a:lnSpc>
              <a:spcBef>
                <a:spcPts val="0"/>
              </a:spcBef>
              <a:spcAft>
                <a:spcPts val="0"/>
              </a:spcAft>
              <a:buClr>
                <a:schemeClr val="dk1"/>
              </a:buClr>
              <a:buSzPts val="1200"/>
              <a:buFont typeface="Calibri"/>
              <a:buChar char="-"/>
            </a:pPr>
            <a:r>
              <a:rPr lang="es-ES"/>
              <a:t>Si va a dejar solo el titulo déjelo centrado en la diapositiva.</a:t>
            </a:r>
            <a:endParaRPr/>
          </a:p>
          <a:p>
            <a:pPr marL="171450" lvl="0" indent="-171450" algn="l" rtl="0">
              <a:lnSpc>
                <a:spcPct val="100000"/>
              </a:lnSpc>
              <a:spcBef>
                <a:spcPts val="0"/>
              </a:spcBef>
              <a:spcAft>
                <a:spcPts val="0"/>
              </a:spcAft>
              <a:buClr>
                <a:schemeClr val="dk1"/>
              </a:buClr>
              <a:buSzPts val="1200"/>
              <a:buFont typeface="Calibri"/>
              <a:buChar char="-"/>
            </a:pPr>
            <a:r>
              <a:rPr lang="es-ES"/>
              <a:t>Los textos deben ir en color blanco en tipografía Arial.</a:t>
            </a:r>
            <a:endParaRPr/>
          </a:p>
        </p:txBody>
      </p:sp>
      <p:sp>
        <p:nvSpPr>
          <p:cNvPr id="222" name="Google Shape;222;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s-E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a0b586e3ee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a0b586e3ee_0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 name="Google Shape;231;ga0b586e3ee_0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s-E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a0b586e3ee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a0b586e3ee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ga0b586e3ee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s-E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a0ab214a8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a0ab214a84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ga0ab214a84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s-E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a0b6040fbf_1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a0b6040fbf_1_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ga0b6040fbf_1_4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s-E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a0b6040fbf_1_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a0b6040fbf_1_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ga0b6040fbf_1_4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s-E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a0b6040fbf_1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a0b6040fbf_1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 name="Google Shape;258;ga0b6040fbf_1_3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s-E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a0b586e3ee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a0b586e3ee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ga0b586e3ee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s-E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a0b6040fbf_1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a0b6040fbf_1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ga0b6040fbf_1_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s-E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a0b6040fbf_1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a0b6040fbf_1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a0b6040fbf_1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s-E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a0b6040fbf_1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a0b6040fbf_1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ga0b6040fbf_1_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s-E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a0b586e3ee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a0b586e3ee_0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ga0b586e3ee_0_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s-E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a0b586e3ee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a0b586e3ee_0_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ga0b586e3ee_0_3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s-E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a0b586e3ee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a0b586e3ee_0_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 name="Google Shape;313;ga0b586e3ee_0_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s-E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Calibri"/>
              <a:buChar char="-"/>
            </a:pPr>
            <a:r>
              <a:rPr lang="es-ES"/>
              <a:t>Escriba en esta diapositiva el título de la presentación y si lo desea puede agregar los temas que va exponer.</a:t>
            </a:r>
            <a:endParaRPr/>
          </a:p>
          <a:p>
            <a:pPr marL="171450" lvl="0" indent="-171450" algn="l" rtl="0">
              <a:lnSpc>
                <a:spcPct val="100000"/>
              </a:lnSpc>
              <a:spcBef>
                <a:spcPts val="0"/>
              </a:spcBef>
              <a:spcAft>
                <a:spcPts val="0"/>
              </a:spcAft>
              <a:buClr>
                <a:schemeClr val="dk1"/>
              </a:buClr>
              <a:buSzPts val="1200"/>
              <a:buFont typeface="Calibri"/>
              <a:buChar char="-"/>
            </a:pPr>
            <a:r>
              <a:rPr lang="es-ES"/>
              <a:t>Si va a dejar solo el titulo déjelo centrado en la diapositiva.</a:t>
            </a:r>
            <a:endParaRPr/>
          </a:p>
          <a:p>
            <a:pPr marL="171450" lvl="0" indent="-171450" algn="l" rtl="0">
              <a:lnSpc>
                <a:spcPct val="100000"/>
              </a:lnSpc>
              <a:spcBef>
                <a:spcPts val="0"/>
              </a:spcBef>
              <a:spcAft>
                <a:spcPts val="0"/>
              </a:spcAft>
              <a:buClr>
                <a:schemeClr val="dk1"/>
              </a:buClr>
              <a:buSzPts val="1200"/>
              <a:buFont typeface="Calibri"/>
              <a:buChar char="-"/>
            </a:pPr>
            <a:r>
              <a:rPr lang="es-ES"/>
              <a:t>Los textos deben ir en color blanco en tipografía Arial.</a:t>
            </a:r>
            <a:endParaRPr/>
          </a:p>
        </p:txBody>
      </p:sp>
      <p:sp>
        <p:nvSpPr>
          <p:cNvPr id="111" name="Google Shape;111;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s-E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a0b586e3ee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a0b586e3ee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ga0b586e3ee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s-E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Calibri"/>
              <a:buChar char="-"/>
            </a:pPr>
            <a:r>
              <a:rPr lang="es-ES"/>
              <a:t>Utilice esta diapositiva como introducción de una nueva sección de la presentación o para destacar una frase clave.</a:t>
            </a:r>
            <a:endParaRPr/>
          </a:p>
          <a:p>
            <a:pPr marL="171450" lvl="0" indent="-171450" algn="l" rtl="0">
              <a:lnSpc>
                <a:spcPct val="100000"/>
              </a:lnSpc>
              <a:spcBef>
                <a:spcPts val="0"/>
              </a:spcBef>
              <a:spcAft>
                <a:spcPts val="0"/>
              </a:spcAft>
              <a:buClr>
                <a:schemeClr val="dk1"/>
              </a:buClr>
              <a:buSzPts val="1200"/>
              <a:buFont typeface="Calibri"/>
              <a:buChar char="-"/>
            </a:pPr>
            <a:r>
              <a:rPr lang="es-ES"/>
              <a:t>Al tener una foto de fondo los textos deben ser concisos.</a:t>
            </a:r>
            <a:endParaRPr/>
          </a:p>
          <a:p>
            <a:pPr marL="171450" lvl="0" indent="-171450" algn="l" rtl="0">
              <a:lnSpc>
                <a:spcPct val="100000"/>
              </a:lnSpc>
              <a:spcBef>
                <a:spcPts val="0"/>
              </a:spcBef>
              <a:spcAft>
                <a:spcPts val="0"/>
              </a:spcAft>
              <a:buClr>
                <a:schemeClr val="dk1"/>
              </a:buClr>
              <a:buSzPts val="1200"/>
              <a:buFont typeface="Calibri"/>
              <a:buChar char="-"/>
            </a:pPr>
            <a:r>
              <a:rPr lang="es-ES"/>
              <a:t>Los textos debe ir en blanco utilizando la tipografía Arial con un tamaño mínimo de 16 puntos.</a:t>
            </a:r>
            <a:endParaRPr/>
          </a:p>
          <a:p>
            <a:pPr marL="171450" lvl="0" indent="-171450" algn="l" rtl="0">
              <a:lnSpc>
                <a:spcPct val="100000"/>
              </a:lnSpc>
              <a:spcBef>
                <a:spcPts val="0"/>
              </a:spcBef>
              <a:spcAft>
                <a:spcPts val="0"/>
              </a:spcAft>
              <a:buClr>
                <a:schemeClr val="dk1"/>
              </a:buClr>
              <a:buSzPts val="1200"/>
              <a:buFont typeface="Calibri"/>
              <a:buChar char="-"/>
            </a:pPr>
            <a:r>
              <a:rPr lang="es-ES"/>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click derecho 🡪 enviar al fondo.</a:t>
            </a:r>
            <a:endParaRPr/>
          </a:p>
        </p:txBody>
      </p:sp>
      <p:sp>
        <p:nvSpPr>
          <p:cNvPr id="327" name="Google Shape;327;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s-E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Calibri"/>
              <a:buChar char="-"/>
            </a:pPr>
            <a:r>
              <a:rPr lang="es-ES"/>
              <a:t>Utilice esta diapositiva al final de su presentación</a:t>
            </a:r>
            <a:endParaRPr/>
          </a:p>
          <a:p>
            <a:pPr marL="171450" lvl="0" indent="-171450" algn="l" rtl="0">
              <a:lnSpc>
                <a:spcPct val="100000"/>
              </a:lnSpc>
              <a:spcBef>
                <a:spcPts val="0"/>
              </a:spcBef>
              <a:spcAft>
                <a:spcPts val="0"/>
              </a:spcAft>
              <a:buClr>
                <a:schemeClr val="dk1"/>
              </a:buClr>
              <a:buSzPts val="1200"/>
              <a:buFont typeface="Calibri"/>
              <a:buChar char="-"/>
            </a:pPr>
            <a:r>
              <a:rPr lang="es-ES"/>
              <a:t>Esta diapositiva no debe modificarse</a:t>
            </a:r>
            <a:endParaRPr/>
          </a:p>
        </p:txBody>
      </p:sp>
      <p:sp>
        <p:nvSpPr>
          <p:cNvPr id="339" name="Google Shape;339;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s-ES"/>
              <a:t>32</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Calibri"/>
              <a:buChar char="-"/>
            </a:pPr>
            <a:r>
              <a:rPr lang="es-ES"/>
              <a:t>En esta diapositiva puede colocar contenidos y acompañarlos con una fotografía.</a:t>
            </a:r>
            <a:endParaRPr/>
          </a:p>
          <a:p>
            <a:pPr marL="171450" lvl="0" indent="-171450" algn="l" rtl="0">
              <a:lnSpc>
                <a:spcPct val="100000"/>
              </a:lnSpc>
              <a:spcBef>
                <a:spcPts val="0"/>
              </a:spcBef>
              <a:spcAft>
                <a:spcPts val="0"/>
              </a:spcAft>
              <a:buClr>
                <a:schemeClr val="dk1"/>
              </a:buClr>
              <a:buSzPts val="1200"/>
              <a:buFont typeface="Calibri"/>
              <a:buChar char="-"/>
            </a:pPr>
            <a:r>
              <a:rPr lang="es-ES"/>
              <a:t>Los textos deben ir en azul (utilice el azul que aparece en la opciones de color de letra - -&gt; colores recientes) en tipografía Arial y justificados.</a:t>
            </a:r>
            <a:endParaRPr/>
          </a:p>
        </p:txBody>
      </p:sp>
      <p:sp>
        <p:nvSpPr>
          <p:cNvPr id="119" name="Google Shape;119;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s-E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 name="Google Shape;125;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Calibri"/>
              <a:buChar char="-"/>
            </a:pPr>
            <a:r>
              <a:rPr lang="es-ES"/>
              <a:t>Utilice esta diapositiva si necesita incluir textos más extensos.</a:t>
            </a:r>
            <a:endParaRPr/>
          </a:p>
          <a:p>
            <a:pPr marL="171450" lvl="0" indent="-171450" algn="l" rtl="0">
              <a:lnSpc>
                <a:spcPct val="100000"/>
              </a:lnSpc>
              <a:spcBef>
                <a:spcPts val="0"/>
              </a:spcBef>
              <a:spcAft>
                <a:spcPts val="0"/>
              </a:spcAft>
              <a:buClr>
                <a:schemeClr val="dk1"/>
              </a:buClr>
              <a:buSzPts val="1200"/>
              <a:buFont typeface="Calibri"/>
              <a:buChar char="-"/>
            </a:pPr>
            <a:r>
              <a:rPr lang="es-ES"/>
              <a:t>Los textos deben ir en azul (utilice el azul que aparece en la opciones de color de letra - -&gt; colores recientes) en tipografía Arial y justificados.</a:t>
            </a:r>
            <a:endParaRPr/>
          </a:p>
          <a:p>
            <a:pPr marL="171450" lvl="0" indent="-171450" algn="l" rtl="0">
              <a:lnSpc>
                <a:spcPct val="100000"/>
              </a:lnSpc>
              <a:spcBef>
                <a:spcPts val="0"/>
              </a:spcBef>
              <a:spcAft>
                <a:spcPts val="0"/>
              </a:spcAft>
              <a:buClr>
                <a:schemeClr val="dk1"/>
              </a:buClr>
              <a:buSzPts val="1200"/>
              <a:buFont typeface="Calibri"/>
              <a:buChar char="-"/>
            </a:pPr>
            <a:r>
              <a:rPr lang="es-ES"/>
              <a:t>Asegúrese que los textos no se monten sobre la franja verde.</a:t>
            </a:r>
            <a:endParaRPr/>
          </a:p>
        </p:txBody>
      </p:sp>
      <p:sp>
        <p:nvSpPr>
          <p:cNvPr id="126" name="Google Shape;126;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s-E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a0ab214a84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a0ab214a84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ga0ab214a84_0_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s-E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Calibri"/>
              <a:buChar char="-"/>
            </a:pPr>
            <a:r>
              <a:rPr lang="es-ES"/>
              <a:t>Escriba en esta diapositiva el título de la presentación y si lo desea puede agregar los temas que va exponer.</a:t>
            </a:r>
            <a:endParaRPr/>
          </a:p>
          <a:p>
            <a:pPr marL="171450" lvl="0" indent="-171450" algn="l" rtl="0">
              <a:lnSpc>
                <a:spcPct val="100000"/>
              </a:lnSpc>
              <a:spcBef>
                <a:spcPts val="0"/>
              </a:spcBef>
              <a:spcAft>
                <a:spcPts val="0"/>
              </a:spcAft>
              <a:buClr>
                <a:schemeClr val="dk1"/>
              </a:buClr>
              <a:buSzPts val="1200"/>
              <a:buFont typeface="Calibri"/>
              <a:buChar char="-"/>
            </a:pPr>
            <a:r>
              <a:rPr lang="es-ES"/>
              <a:t>Si va a dejar solo el titulo déjelo centrado en la diapositiva.</a:t>
            </a:r>
            <a:endParaRPr/>
          </a:p>
          <a:p>
            <a:pPr marL="171450" lvl="0" indent="-171450" algn="l" rtl="0">
              <a:lnSpc>
                <a:spcPct val="100000"/>
              </a:lnSpc>
              <a:spcBef>
                <a:spcPts val="0"/>
              </a:spcBef>
              <a:spcAft>
                <a:spcPts val="0"/>
              </a:spcAft>
              <a:buClr>
                <a:schemeClr val="dk1"/>
              </a:buClr>
              <a:buSzPts val="1200"/>
              <a:buFont typeface="Calibri"/>
              <a:buChar char="-"/>
            </a:pPr>
            <a:r>
              <a:rPr lang="es-ES"/>
              <a:t>Los textos deben ir en color blanco en tipografía Arial.</a:t>
            </a:r>
            <a:endParaRPr/>
          </a:p>
        </p:txBody>
      </p:sp>
      <p:sp>
        <p:nvSpPr>
          <p:cNvPr id="140" name="Google Shape;140;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s-E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8" name="Google Shape;148;p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E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 name="Google Shape;153;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Calibri"/>
              <a:buChar char="-"/>
            </a:pPr>
            <a:r>
              <a:rPr lang="es-ES"/>
              <a:t>Utilice esta diapositiva si necesita incluir textos más extensos.</a:t>
            </a:r>
            <a:endParaRPr/>
          </a:p>
          <a:p>
            <a:pPr marL="171450" lvl="0" indent="-171450" algn="l" rtl="0">
              <a:lnSpc>
                <a:spcPct val="100000"/>
              </a:lnSpc>
              <a:spcBef>
                <a:spcPts val="0"/>
              </a:spcBef>
              <a:spcAft>
                <a:spcPts val="0"/>
              </a:spcAft>
              <a:buClr>
                <a:schemeClr val="dk1"/>
              </a:buClr>
              <a:buSzPts val="1200"/>
              <a:buFont typeface="Calibri"/>
              <a:buChar char="-"/>
            </a:pPr>
            <a:r>
              <a:rPr lang="es-ES"/>
              <a:t>Los textos deben ir en azul (utilice el azul que aparece en la opciones de color de letra - -&gt; colores recientes) en tipografía Arial y justificados.</a:t>
            </a:r>
            <a:endParaRPr/>
          </a:p>
          <a:p>
            <a:pPr marL="171450" lvl="0" indent="-171450" algn="l" rtl="0">
              <a:lnSpc>
                <a:spcPct val="100000"/>
              </a:lnSpc>
              <a:spcBef>
                <a:spcPts val="0"/>
              </a:spcBef>
              <a:spcAft>
                <a:spcPts val="0"/>
              </a:spcAft>
              <a:buClr>
                <a:schemeClr val="dk1"/>
              </a:buClr>
              <a:buSzPts val="1200"/>
              <a:buFont typeface="Calibri"/>
              <a:buChar char="-"/>
            </a:pPr>
            <a:r>
              <a:rPr lang="es-ES"/>
              <a:t>Asegúrese que los textos no se monten sobre la franja verde.</a:t>
            </a:r>
            <a:endParaRPr/>
          </a:p>
        </p:txBody>
      </p:sp>
      <p:sp>
        <p:nvSpPr>
          <p:cNvPr id="154" name="Google Shape;154;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s-E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p:cSld name="1_Diapositiva de título">
    <p:spTree>
      <p:nvGrpSpPr>
        <p:cNvPr id="1" name="Shape 15"/>
        <p:cNvGrpSpPr/>
        <p:nvPr/>
      </p:nvGrpSpPr>
      <p:grpSpPr>
        <a:xfrm>
          <a:off x="0" y="0"/>
          <a:ext cx="0" cy="0"/>
          <a:chOff x="0" y="0"/>
          <a:chExt cx="0" cy="0"/>
        </a:xfrm>
      </p:grpSpPr>
      <p:pic>
        <p:nvPicPr>
          <p:cNvPr id="16" name="Google Shape;16;p2" descr="Plantilla-presentaciones_naranja_portada.png"/>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3" name="Google Shape;53;p1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1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5" name="Google Shape;55;p1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59"/>
        <p:cNvGrpSpPr/>
        <p:nvPr/>
      </p:nvGrpSpPr>
      <p:grpSpPr>
        <a:xfrm>
          <a:off x="0" y="0"/>
          <a:ext cx="0" cy="0"/>
          <a:chOff x="0" y="0"/>
          <a:chExt cx="0" cy="0"/>
        </a:xfrm>
      </p:grpSpPr>
      <p:sp>
        <p:nvSpPr>
          <p:cNvPr id="60" name="Google Shape;60;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64"/>
        <p:cNvGrpSpPr/>
        <p:nvPr/>
      </p:nvGrpSpPr>
      <p:grpSpPr>
        <a:xfrm>
          <a:off x="0" y="0"/>
          <a:ext cx="0" cy="0"/>
          <a:chOff x="0" y="0"/>
          <a:chExt cx="0" cy="0"/>
        </a:xfrm>
      </p:grpSpPr>
      <p:sp>
        <p:nvSpPr>
          <p:cNvPr id="65" name="Google Shape;65;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1" name="Google Shape;71;p1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2" name="Google Shape;7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5"/>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8" name="Google Shape;78;p1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9" name="Google Shape;79;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p:cSld name="1_Encabezado de sección">
    <p:spTree>
      <p:nvGrpSpPr>
        <p:cNvPr id="1" name="Shape 17"/>
        <p:cNvGrpSpPr/>
        <p:nvPr/>
      </p:nvGrpSpPr>
      <p:grpSpPr>
        <a:xfrm>
          <a:off x="0" y="0"/>
          <a:ext cx="0" cy="0"/>
          <a:chOff x="0" y="0"/>
          <a:chExt cx="0" cy="0"/>
        </a:xfrm>
      </p:grpSpPr>
      <p:pic>
        <p:nvPicPr>
          <p:cNvPr id="18" name="Google Shape;18;p3" descr="Plantilla presentaciones_naranja_Mesa de trabajo 1 copia 2.png"/>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spTree>
      <p:nvGrpSpPr>
        <p:cNvPr id="1" name="Shape 19"/>
        <p:cNvGrpSpPr/>
        <p:nvPr/>
      </p:nvGrpSpPr>
      <p:grpSpPr>
        <a:xfrm>
          <a:off x="0" y="0"/>
          <a:ext cx="0" cy="0"/>
          <a:chOff x="0" y="0"/>
          <a:chExt cx="0" cy="0"/>
        </a:xfrm>
      </p:grpSpPr>
      <p:pic>
        <p:nvPicPr>
          <p:cNvPr id="20" name="Google Shape;20;p4" descr="plantillappt_05.png"/>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ítulo y objetos">
  <p:cSld name="1_Título y objetos">
    <p:spTree>
      <p:nvGrpSpPr>
        <p:cNvPr id="1" name="Shape 21"/>
        <p:cNvGrpSpPr/>
        <p:nvPr/>
      </p:nvGrpSpPr>
      <p:grpSpPr>
        <a:xfrm>
          <a:off x="0" y="0"/>
          <a:ext cx="0" cy="0"/>
          <a:chOff x="0" y="0"/>
          <a:chExt cx="0" cy="0"/>
        </a:xfrm>
      </p:grpSpPr>
      <p:pic>
        <p:nvPicPr>
          <p:cNvPr id="22" name="Google Shape;22;p5" descr="Plantilla presentaciones_naranja_Mesa de trabajo 1 copia.png"/>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objetos">
  <p:cSld name="1_Dos objetos">
    <p:spTree>
      <p:nvGrpSpPr>
        <p:cNvPr id="1" name="Shape 23"/>
        <p:cNvGrpSpPr/>
        <p:nvPr/>
      </p:nvGrpSpPr>
      <p:grpSpPr>
        <a:xfrm>
          <a:off x="0" y="0"/>
          <a:ext cx="0" cy="0"/>
          <a:chOff x="0" y="0"/>
          <a:chExt cx="0" cy="0"/>
        </a:xfrm>
      </p:grpSpPr>
      <p:pic>
        <p:nvPicPr>
          <p:cNvPr id="24" name="Google Shape;24;p6" descr="Plantilla-presentaciones_naranja_cierre.png"/>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25"/>
        <p:cNvGrpSpPr/>
        <p:nvPr/>
      </p:nvGrpSpPr>
      <p:grpSpPr>
        <a:xfrm>
          <a:off x="0" y="0"/>
          <a:ext cx="0" cy="0"/>
          <a:chOff x="0" y="0"/>
          <a:chExt cx="0" cy="0"/>
        </a:xfrm>
      </p:grpSpPr>
      <p:sp>
        <p:nvSpPr>
          <p:cNvPr id="26" name="Google Shape;26;p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8" name="Google Shape;28;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37"/>
        <p:cNvGrpSpPr/>
        <p:nvPr/>
      </p:nvGrpSpPr>
      <p:grpSpPr>
        <a:xfrm>
          <a:off x="0" y="0"/>
          <a:ext cx="0" cy="0"/>
          <a:chOff x="0" y="0"/>
          <a:chExt cx="0" cy="0"/>
        </a:xfrm>
      </p:grpSpPr>
      <p:sp>
        <p:nvSpPr>
          <p:cNvPr id="38" name="Google Shape;38;p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0" name="Google Shape;40;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43"/>
        <p:cNvGrpSpPr/>
        <p:nvPr/>
      </p:nvGrpSpPr>
      <p:grpSpPr>
        <a:xfrm>
          <a:off x="0" y="0"/>
          <a:ext cx="0" cy="0"/>
          <a:chOff x="0" y="0"/>
          <a:chExt cx="0" cy="0"/>
        </a:xfrm>
      </p:grpSpPr>
      <p:sp>
        <p:nvSpPr>
          <p:cNvPr id="44" name="Google Shape;44;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hyperlink" Target="https://docs.google.com/forms/d/1QpkFgJe3z-CzbFyMhmwjdF_DR7r-donzSx8VpN1HPic/prefill"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hyperlink" Target="http://drive.google.com/file/d/1Oj9LvFdi48MVB9ceGaY280bkq2kl_P5E/view" TargetMode="External"/><Relationship Id="rId4" Type="http://schemas.openxmlformats.org/officeDocument/2006/relationships/hyperlink" Target="https://docs.google.com/document/d/1l49e7OG29bIUI7Vx-_KWYqg9bWNAyQ4ymS0jexOpGn8/edi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8"/>
          <p:cNvSpPr txBox="1"/>
          <p:nvPr/>
        </p:nvSpPr>
        <p:spPr>
          <a:xfrm>
            <a:off x="3140975" y="1857025"/>
            <a:ext cx="5572200" cy="2329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500"/>
              <a:buFont typeface="Arial"/>
              <a:buNone/>
            </a:pPr>
            <a:endParaRPr sz="35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4000"/>
              <a:buFont typeface="Arial"/>
              <a:buNone/>
            </a:pPr>
            <a:r>
              <a:rPr lang="es-ES" sz="4000" b="1" i="0" u="none" strike="noStrike" cap="none">
                <a:solidFill>
                  <a:srgbClr val="000000"/>
                </a:solidFill>
                <a:latin typeface="Calibri"/>
                <a:ea typeface="Calibri"/>
                <a:cs typeface="Calibri"/>
                <a:sym typeface="Calibri"/>
              </a:rPr>
              <a:t>SISTEMA DE INFORMACIÓN  CONTROL VENTAS</a:t>
            </a:r>
            <a:endParaRPr sz="4000" b="1" i="0" u="none" strike="noStrike" cap="none">
              <a:solidFill>
                <a:srgbClr val="000000"/>
              </a:solidFill>
              <a:latin typeface="Calibri"/>
              <a:ea typeface="Calibri"/>
              <a:cs typeface="Calibri"/>
              <a:sym typeface="Calibri"/>
            </a:endParaRPr>
          </a:p>
        </p:txBody>
      </p:sp>
      <p:sp>
        <p:nvSpPr>
          <p:cNvPr id="100" name="Google Shape;100;p18"/>
          <p:cNvSpPr txBox="1"/>
          <p:nvPr/>
        </p:nvSpPr>
        <p:spPr>
          <a:xfrm>
            <a:off x="857250" y="838625"/>
            <a:ext cx="2087100" cy="117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01" name="Google Shape;101;p18"/>
          <p:cNvPicPr preferRelativeResize="0"/>
          <p:nvPr/>
        </p:nvPicPr>
        <p:blipFill rotWithShape="1">
          <a:blip r:embed="rId3">
            <a:alphaModFix/>
          </a:blip>
          <a:srcRect/>
          <a:stretch/>
        </p:blipFill>
        <p:spPr>
          <a:xfrm>
            <a:off x="674275" y="618300"/>
            <a:ext cx="1953375" cy="123871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7"/>
          <p:cNvSpPr txBox="1"/>
          <p:nvPr/>
        </p:nvSpPr>
        <p:spPr>
          <a:xfrm>
            <a:off x="2250600" y="2990967"/>
            <a:ext cx="6507600" cy="1998800"/>
          </a:xfrm>
          <a:prstGeom prst="rect">
            <a:avLst/>
          </a:prstGeom>
          <a:noFill/>
          <a:ln>
            <a:noFill/>
          </a:ln>
        </p:spPr>
        <p:txBody>
          <a:bodyPr spcFirstLastPara="1" wrap="square" lIns="121900" tIns="121900" rIns="121900" bIns="121900" anchor="t" anchorCtr="0">
            <a:noAutofit/>
          </a:bodyPr>
          <a:lstStyle/>
          <a:p>
            <a:pPr marL="0" marR="0" lvl="0" indent="0" algn="just" rtl="0">
              <a:lnSpc>
                <a:spcPct val="115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65" name="Google Shape;165;p27"/>
          <p:cNvSpPr txBox="1"/>
          <p:nvPr/>
        </p:nvSpPr>
        <p:spPr>
          <a:xfrm>
            <a:off x="726800" y="95525"/>
            <a:ext cx="10193700" cy="5499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1155CC"/>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1155CC"/>
              </a:solidFill>
              <a:latin typeface="Calibri"/>
              <a:ea typeface="Calibri"/>
              <a:cs typeface="Calibri"/>
              <a:sym typeface="Calibri"/>
            </a:endParaRPr>
          </a:p>
          <a:p>
            <a:pPr marL="0" marR="0" lvl="0" indent="0" algn="ctr" rtl="0">
              <a:lnSpc>
                <a:spcPct val="115000"/>
              </a:lnSpc>
              <a:spcBef>
                <a:spcPts val="1200"/>
              </a:spcBef>
              <a:spcAft>
                <a:spcPts val="0"/>
              </a:spcAft>
              <a:buClr>
                <a:srgbClr val="000000"/>
              </a:buClr>
              <a:buSzPts val="2500"/>
              <a:buFont typeface="Arial"/>
              <a:buNone/>
            </a:pPr>
            <a:r>
              <a:rPr lang="es-ES" sz="2500" b="1" i="0" u="none" strike="noStrike" cap="none">
                <a:solidFill>
                  <a:srgbClr val="FFFFFF"/>
                </a:solidFill>
                <a:latin typeface="Arial"/>
                <a:ea typeface="Arial"/>
                <a:cs typeface="Arial"/>
                <a:sym typeface="Arial"/>
              </a:rPr>
              <a:t>AN</a:t>
            </a:r>
            <a:r>
              <a:rPr lang="es-ES" sz="2500" b="1">
                <a:solidFill>
                  <a:srgbClr val="FFFFFF"/>
                </a:solidFill>
              </a:rPr>
              <a:t>Á</a:t>
            </a:r>
            <a:r>
              <a:rPr lang="es-ES" sz="2500" b="1" i="0" u="none" strike="noStrike" cap="none">
                <a:solidFill>
                  <a:srgbClr val="FFFFFF"/>
                </a:solidFill>
                <a:latin typeface="Arial"/>
                <a:ea typeface="Arial"/>
                <a:cs typeface="Arial"/>
                <a:sym typeface="Arial"/>
              </a:rPr>
              <a:t>LISIS DE INFORMACI</a:t>
            </a:r>
            <a:r>
              <a:rPr lang="es-ES" sz="2500" b="1">
                <a:solidFill>
                  <a:srgbClr val="FFFFFF"/>
                </a:solidFill>
              </a:rPr>
              <a:t>Ó</a:t>
            </a:r>
            <a:r>
              <a:rPr lang="es-ES" sz="2500" b="1" i="0" u="none" strike="noStrike" cap="none">
                <a:solidFill>
                  <a:srgbClr val="FFFFFF"/>
                </a:solidFill>
                <a:latin typeface="Arial"/>
                <a:ea typeface="Arial"/>
                <a:cs typeface="Arial"/>
                <a:sym typeface="Arial"/>
              </a:rPr>
              <a:t>N </a:t>
            </a:r>
            <a:endParaRPr sz="2500" b="1" i="0" u="none" strike="noStrike" cap="none">
              <a:solidFill>
                <a:srgbClr val="FFFFFF"/>
              </a:solidFill>
              <a:latin typeface="Arial"/>
              <a:ea typeface="Arial"/>
              <a:cs typeface="Arial"/>
              <a:sym typeface="Arial"/>
            </a:endParaRPr>
          </a:p>
          <a:p>
            <a:pPr marL="0" marR="0" lvl="0" indent="0" algn="just" rtl="0">
              <a:lnSpc>
                <a:spcPct val="115000"/>
              </a:lnSpc>
              <a:spcBef>
                <a:spcPts val="1200"/>
              </a:spcBef>
              <a:spcAft>
                <a:spcPts val="0"/>
              </a:spcAft>
              <a:buClr>
                <a:srgbClr val="000000"/>
              </a:buClr>
              <a:buSzPts val="2400"/>
              <a:buFont typeface="Arial"/>
              <a:buNone/>
            </a:pPr>
            <a:endParaRPr sz="2400" b="1" i="0" u="none" strike="noStrike" cap="none">
              <a:solidFill>
                <a:srgbClr val="FFFFFF"/>
              </a:solidFill>
              <a:latin typeface="Arial"/>
              <a:ea typeface="Arial"/>
              <a:cs typeface="Arial"/>
              <a:sym typeface="Arial"/>
            </a:endParaRPr>
          </a:p>
          <a:p>
            <a:pPr marL="0" marR="0" lvl="0" indent="0" algn="just" rtl="0">
              <a:lnSpc>
                <a:spcPct val="115000"/>
              </a:lnSpc>
              <a:spcBef>
                <a:spcPts val="1200"/>
              </a:spcBef>
              <a:spcAft>
                <a:spcPts val="0"/>
              </a:spcAft>
              <a:buClr>
                <a:srgbClr val="000000"/>
              </a:buClr>
              <a:buSzPts val="2400"/>
              <a:buFont typeface="Arial"/>
              <a:buNone/>
            </a:pPr>
            <a:r>
              <a:rPr lang="es-ES" sz="2400" b="0" i="0" u="none" strike="noStrike" cap="none">
                <a:solidFill>
                  <a:srgbClr val="FFFFFF"/>
                </a:solidFill>
                <a:latin typeface="Arial"/>
                <a:ea typeface="Arial"/>
                <a:cs typeface="Arial"/>
                <a:sym typeface="Arial"/>
              </a:rPr>
              <a:t>De acuerdo a las distintas técnicas de recolección de datos se realiza una entrevista al señor Hernando Carvajal (Lácteos campesino 100% natural) y quien nos enseñó el proceso que realiza.</a:t>
            </a:r>
            <a:endParaRPr sz="2400" b="0" i="0" u="none" strike="noStrike" cap="none">
              <a:solidFill>
                <a:srgbClr val="FFFFFF"/>
              </a:solidFill>
              <a:latin typeface="Arial"/>
              <a:ea typeface="Arial"/>
              <a:cs typeface="Arial"/>
              <a:sym typeface="Arial"/>
            </a:endParaRPr>
          </a:p>
          <a:p>
            <a:pPr marL="0" marR="0" lvl="0" indent="0" algn="just" rtl="0">
              <a:lnSpc>
                <a:spcPct val="115000"/>
              </a:lnSpc>
              <a:spcBef>
                <a:spcPts val="1200"/>
              </a:spcBef>
              <a:spcAft>
                <a:spcPts val="1200"/>
              </a:spcAft>
              <a:buClr>
                <a:srgbClr val="000000"/>
              </a:buClr>
              <a:buSzPts val="2000"/>
              <a:buFont typeface="Arial"/>
              <a:buNone/>
            </a:pPr>
            <a:r>
              <a:rPr lang="es-ES" sz="2000" b="0" i="0" u="none" strike="noStrike" cap="none">
                <a:solidFill>
                  <a:schemeClr val="dk1"/>
                </a:solidFill>
                <a:latin typeface="Arial"/>
                <a:ea typeface="Arial"/>
                <a:cs typeface="Arial"/>
                <a:sym typeface="Arial"/>
              </a:rPr>
              <a:t>										</a:t>
            </a:r>
            <a:endParaRPr sz="2000" b="0" i="0" u="none" strike="noStrike" cap="none">
              <a:solidFill>
                <a:schemeClr val="dk1"/>
              </a:solidFill>
              <a:latin typeface="Arial"/>
              <a:ea typeface="Arial"/>
              <a:cs typeface="Arial"/>
              <a:sym typeface="Arial"/>
            </a:endParaRPr>
          </a:p>
        </p:txBody>
      </p:sp>
      <p:pic>
        <p:nvPicPr>
          <p:cNvPr id="166" name="Google Shape;166;p27"/>
          <p:cNvPicPr preferRelativeResize="0"/>
          <p:nvPr/>
        </p:nvPicPr>
        <p:blipFill rotWithShape="1">
          <a:blip r:embed="rId3">
            <a:alphaModFix/>
          </a:blip>
          <a:srcRect l="35504" t="3429" r="35589" b="15689"/>
          <a:stretch/>
        </p:blipFill>
        <p:spPr>
          <a:xfrm>
            <a:off x="1975425" y="3347337"/>
            <a:ext cx="2441300" cy="3215375"/>
          </a:xfrm>
          <a:prstGeom prst="rect">
            <a:avLst/>
          </a:prstGeom>
          <a:noFill/>
          <a:ln>
            <a:noFill/>
          </a:ln>
        </p:spPr>
      </p:pic>
      <p:pic>
        <p:nvPicPr>
          <p:cNvPr id="167" name="Google Shape;167;p27"/>
          <p:cNvPicPr preferRelativeResize="0"/>
          <p:nvPr/>
        </p:nvPicPr>
        <p:blipFill rotWithShape="1">
          <a:blip r:embed="rId4">
            <a:alphaModFix/>
          </a:blip>
          <a:srcRect l="3385" t="3878" r="5570" b="13605"/>
          <a:stretch/>
        </p:blipFill>
        <p:spPr>
          <a:xfrm>
            <a:off x="5261950" y="3347325"/>
            <a:ext cx="4975925" cy="3119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txBox="1"/>
          <p:nvPr/>
        </p:nvSpPr>
        <p:spPr>
          <a:xfrm>
            <a:off x="1062250" y="1024975"/>
            <a:ext cx="10063500" cy="4845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es-ES" sz="2100" b="1" i="0" u="none" strike="noStrike" cap="none">
                <a:solidFill>
                  <a:srgbClr val="000000"/>
                </a:solidFill>
                <a:latin typeface="Calibri"/>
                <a:ea typeface="Calibri"/>
                <a:cs typeface="Calibri"/>
                <a:sym typeface="Calibri"/>
              </a:rPr>
              <a:t>FORMATOS DE OBSERVACIÓN</a:t>
            </a:r>
            <a:endParaRPr sz="21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100"/>
              <a:buFont typeface="Arial"/>
              <a:buNone/>
            </a:pPr>
            <a:endParaRPr sz="2100" b="1">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900"/>
              <a:buFont typeface="Arial"/>
              <a:buNone/>
            </a:pPr>
            <a:r>
              <a:rPr lang="es-ES" sz="1900" b="1" i="0" u="none" strike="noStrike" cap="none">
                <a:solidFill>
                  <a:srgbClr val="000000"/>
                </a:solidFill>
                <a:latin typeface="Arial"/>
                <a:ea typeface="Arial"/>
                <a:cs typeface="Arial"/>
                <a:sym typeface="Arial"/>
              </a:rPr>
              <a:t>Formato de encuesta </a:t>
            </a:r>
            <a:endParaRPr sz="19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s-ES" sz="1600" b="0" i="0" u="sng" strike="noStrike" cap="none">
                <a:solidFill>
                  <a:schemeClr val="hlink"/>
                </a:solidFill>
                <a:latin typeface="Arial"/>
                <a:ea typeface="Arial"/>
                <a:cs typeface="Arial"/>
                <a:sym typeface="Arial"/>
                <a:hlinkClick r:id="rId3"/>
              </a:rPr>
              <a:t>https://docs.google.com/forms/d/1QpkFgJe3z-CzbFyMhmwjdF_DR7r-donzSx8VpN1HPic/prefill</a:t>
            </a:r>
            <a:endParaRPr sz="19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900"/>
              <a:buFont typeface="Arial"/>
              <a:buNone/>
            </a:pPr>
            <a:endParaRPr sz="19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900"/>
              <a:buFont typeface="Arial"/>
              <a:buNone/>
            </a:pPr>
            <a:endParaRPr sz="19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900"/>
              <a:buFont typeface="Arial"/>
              <a:buNone/>
            </a:pPr>
            <a:r>
              <a:rPr lang="es-ES" sz="1900" b="1" i="0" u="none" strike="noStrike" cap="none">
                <a:solidFill>
                  <a:srgbClr val="000000"/>
                </a:solidFill>
                <a:latin typeface="Arial"/>
                <a:ea typeface="Arial"/>
                <a:cs typeface="Arial"/>
                <a:sym typeface="Arial"/>
              </a:rPr>
              <a:t>Formato entrevista </a:t>
            </a:r>
            <a:endParaRPr sz="19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s-ES" sz="1600" b="0" i="0" u="sng" strike="noStrike" cap="none">
                <a:solidFill>
                  <a:schemeClr val="hlink"/>
                </a:solidFill>
                <a:latin typeface="Arial"/>
                <a:ea typeface="Arial"/>
                <a:cs typeface="Arial"/>
                <a:sym typeface="Arial"/>
                <a:hlinkClick r:id="rId4"/>
              </a:rPr>
              <a:t>https://docs.google.com/document/d/1l49e7OG29bIUI7Vx-_KWYqg9bWNAyQ4ymS0jexOpGn8/edit</a:t>
            </a:r>
            <a:endParaRPr sz="19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a:solidFill>
                <a:srgbClr val="000000"/>
              </a:solidFill>
              <a:latin typeface="Calibri"/>
              <a:ea typeface="Calibri"/>
              <a:cs typeface="Calibri"/>
              <a:sym typeface="Calibri"/>
            </a:endParaRPr>
          </a:p>
        </p:txBody>
      </p:sp>
      <p:pic>
        <p:nvPicPr>
          <p:cNvPr id="174" name="Google Shape;174;p28" title="AUD-20200519-WA0016.m4a">
            <a:hlinkClick r:id="rId5"/>
          </p:cNvPr>
          <p:cNvPicPr preferRelativeResize="0"/>
          <p:nvPr/>
        </p:nvPicPr>
        <p:blipFill rotWithShape="1">
          <a:blip r:embed="rId6">
            <a:alphaModFix/>
          </a:blip>
          <a:srcRect/>
          <a:stretch/>
        </p:blipFill>
        <p:spPr>
          <a:xfrm>
            <a:off x="4784625" y="3866225"/>
            <a:ext cx="1581050" cy="1498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9"/>
          <p:cNvSpPr txBox="1"/>
          <p:nvPr/>
        </p:nvSpPr>
        <p:spPr>
          <a:xfrm>
            <a:off x="2250600" y="2990967"/>
            <a:ext cx="6507600" cy="1998900"/>
          </a:xfrm>
          <a:prstGeom prst="rect">
            <a:avLst/>
          </a:prstGeom>
          <a:noFill/>
          <a:ln>
            <a:noFill/>
          </a:ln>
        </p:spPr>
        <p:txBody>
          <a:bodyPr spcFirstLastPara="1" wrap="square" lIns="121900" tIns="121900" rIns="121900" bIns="121900" anchor="t" anchorCtr="0">
            <a:noAutofit/>
          </a:bodyPr>
          <a:lstStyle/>
          <a:p>
            <a:pPr marL="0" marR="0" lvl="0" indent="0" algn="just" rtl="0">
              <a:lnSpc>
                <a:spcPct val="115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81" name="Google Shape;181;p29"/>
          <p:cNvSpPr txBox="1"/>
          <p:nvPr/>
        </p:nvSpPr>
        <p:spPr>
          <a:xfrm>
            <a:off x="514275" y="179050"/>
            <a:ext cx="11327400" cy="6769800"/>
          </a:xfrm>
          <a:prstGeom prst="rect">
            <a:avLst/>
          </a:prstGeom>
          <a:noFill/>
          <a:ln>
            <a:noFill/>
          </a:ln>
        </p:spPr>
        <p:txBody>
          <a:bodyPr spcFirstLastPara="1" wrap="square" lIns="91425" tIns="91425" rIns="91425" bIns="91425" anchor="t" anchorCtr="0">
            <a:noAutofit/>
          </a:bodyPr>
          <a:lstStyle/>
          <a:p>
            <a:pPr marL="457200" marR="0" lvl="0" indent="0" algn="ctr" rtl="0">
              <a:lnSpc>
                <a:spcPct val="115000"/>
              </a:lnSpc>
              <a:spcBef>
                <a:spcPts val="1200"/>
              </a:spcBef>
              <a:spcAft>
                <a:spcPts val="1200"/>
              </a:spcAft>
              <a:buClr>
                <a:srgbClr val="000000"/>
              </a:buClr>
              <a:buSzPts val="3000"/>
              <a:buFont typeface="Arial"/>
              <a:buNone/>
            </a:pPr>
            <a:r>
              <a:rPr lang="es-ES" sz="3000" b="0" i="0" u="none" strike="noStrike" cap="none">
                <a:solidFill>
                  <a:srgbClr val="FFFFFF"/>
                </a:solidFill>
                <a:latin typeface="Arial"/>
                <a:ea typeface="Arial"/>
                <a:cs typeface="Arial"/>
                <a:sym typeface="Arial"/>
              </a:rPr>
              <a:t>DIAGRAMAS UML</a:t>
            </a:r>
            <a:endParaRPr sz="3000" b="0" i="0" u="none" strike="noStrike" cap="none">
              <a:solidFill>
                <a:srgbClr val="FFFFFF"/>
              </a:solidFill>
              <a:latin typeface="Arial"/>
              <a:ea typeface="Arial"/>
              <a:cs typeface="Arial"/>
              <a:sym typeface="Arial"/>
            </a:endParaRPr>
          </a:p>
        </p:txBody>
      </p:sp>
      <p:pic>
        <p:nvPicPr>
          <p:cNvPr id="182" name="Google Shape;182;p29"/>
          <p:cNvPicPr preferRelativeResize="0"/>
          <p:nvPr/>
        </p:nvPicPr>
        <p:blipFill rotWithShape="1">
          <a:blip r:embed="rId3">
            <a:alphaModFix/>
          </a:blip>
          <a:srcRect/>
          <a:stretch/>
        </p:blipFill>
        <p:spPr>
          <a:xfrm>
            <a:off x="836575" y="1009850"/>
            <a:ext cx="4990950" cy="2829150"/>
          </a:xfrm>
          <a:prstGeom prst="rect">
            <a:avLst/>
          </a:prstGeom>
          <a:noFill/>
          <a:ln>
            <a:noFill/>
          </a:ln>
        </p:spPr>
      </p:pic>
      <p:pic>
        <p:nvPicPr>
          <p:cNvPr id="183" name="Google Shape;183;p29"/>
          <p:cNvPicPr preferRelativeResize="0"/>
          <p:nvPr/>
        </p:nvPicPr>
        <p:blipFill rotWithShape="1">
          <a:blip r:embed="rId4">
            <a:alphaModFix/>
          </a:blip>
          <a:srcRect/>
          <a:stretch/>
        </p:blipFill>
        <p:spPr>
          <a:xfrm>
            <a:off x="6074950" y="1009850"/>
            <a:ext cx="4990950" cy="2829150"/>
          </a:xfrm>
          <a:prstGeom prst="rect">
            <a:avLst/>
          </a:prstGeom>
          <a:noFill/>
          <a:ln>
            <a:noFill/>
          </a:ln>
        </p:spPr>
      </p:pic>
      <p:pic>
        <p:nvPicPr>
          <p:cNvPr id="184" name="Google Shape;184;p29"/>
          <p:cNvPicPr preferRelativeResize="0"/>
          <p:nvPr/>
        </p:nvPicPr>
        <p:blipFill rotWithShape="1">
          <a:blip r:embed="rId5">
            <a:alphaModFix/>
          </a:blip>
          <a:srcRect/>
          <a:stretch/>
        </p:blipFill>
        <p:spPr>
          <a:xfrm>
            <a:off x="3312600" y="3957225"/>
            <a:ext cx="5246450" cy="2829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0"/>
          <p:cNvSpPr txBox="1"/>
          <p:nvPr/>
        </p:nvSpPr>
        <p:spPr>
          <a:xfrm>
            <a:off x="559075" y="503175"/>
            <a:ext cx="10082100" cy="5516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s-ES" sz="3000" b="1" i="0" u="none" strike="noStrike" cap="none">
                <a:solidFill>
                  <a:srgbClr val="000000"/>
                </a:solidFill>
                <a:latin typeface="Calibri"/>
                <a:ea typeface="Calibri"/>
                <a:cs typeface="Calibri"/>
                <a:sym typeface="Calibri"/>
              </a:rPr>
              <a:t>REQUERIMIENTOS FUNCIONALES Y NO FUNCIONALES IEEE830</a:t>
            </a:r>
            <a:endParaRPr sz="30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s-ES" sz="2400" b="0" i="0" u="none" strike="noStrike" cap="none">
                <a:solidFill>
                  <a:srgbClr val="000000"/>
                </a:solidFill>
                <a:latin typeface="Calibri"/>
                <a:ea typeface="Calibri"/>
                <a:cs typeface="Calibri"/>
                <a:sym typeface="Calibri"/>
              </a:rPr>
              <a:t>Los requerimientos son las condiciones que el sistema debe cumplir</a:t>
            </a:r>
            <a:endParaRPr sz="2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s-ES" sz="2400" b="0" i="0" u="none" strike="noStrike" cap="none">
                <a:solidFill>
                  <a:srgbClr val="000000"/>
                </a:solidFill>
                <a:latin typeface="Calibri"/>
                <a:ea typeface="Calibri"/>
                <a:cs typeface="Calibri"/>
                <a:sym typeface="Calibri"/>
              </a:rPr>
              <a:t>											</a:t>
            </a:r>
            <a:endParaRPr sz="2400" b="0" i="0" u="none" strike="noStrike" cap="none">
              <a:solidFill>
                <a:srgbClr val="000000"/>
              </a:solidFill>
              <a:latin typeface="Calibri"/>
              <a:ea typeface="Calibri"/>
              <a:cs typeface="Calibri"/>
              <a:sym typeface="Calibri"/>
            </a:endParaRPr>
          </a:p>
        </p:txBody>
      </p:sp>
      <p:pic>
        <p:nvPicPr>
          <p:cNvPr id="191" name="Google Shape;191;p30"/>
          <p:cNvPicPr preferRelativeResize="0"/>
          <p:nvPr/>
        </p:nvPicPr>
        <p:blipFill rotWithShape="1">
          <a:blip r:embed="rId3">
            <a:alphaModFix/>
          </a:blip>
          <a:srcRect l="25372" t="32880" r="28617" b="16572"/>
          <a:stretch/>
        </p:blipFill>
        <p:spPr>
          <a:xfrm>
            <a:off x="278825" y="2310850"/>
            <a:ext cx="5277648" cy="3708426"/>
          </a:xfrm>
          <a:prstGeom prst="rect">
            <a:avLst/>
          </a:prstGeom>
          <a:noFill/>
          <a:ln>
            <a:noFill/>
          </a:ln>
        </p:spPr>
      </p:pic>
      <p:pic>
        <p:nvPicPr>
          <p:cNvPr id="192" name="Google Shape;192;p30"/>
          <p:cNvPicPr preferRelativeResize="0"/>
          <p:nvPr/>
        </p:nvPicPr>
        <p:blipFill rotWithShape="1">
          <a:blip r:embed="rId4">
            <a:alphaModFix/>
          </a:blip>
          <a:srcRect l="25347" t="31745" r="28185" b="16083"/>
          <a:stretch/>
        </p:blipFill>
        <p:spPr>
          <a:xfrm>
            <a:off x="6019375" y="2310850"/>
            <a:ext cx="5665301" cy="3577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1"/>
          <p:cNvSpPr txBox="1"/>
          <p:nvPr/>
        </p:nvSpPr>
        <p:spPr>
          <a:xfrm>
            <a:off x="894525" y="754800"/>
            <a:ext cx="9690600" cy="5544000"/>
          </a:xfrm>
          <a:prstGeom prst="rect">
            <a:avLst/>
          </a:prstGeom>
          <a:noFill/>
          <a:ln>
            <a:noFill/>
          </a:ln>
        </p:spPr>
        <p:txBody>
          <a:bodyPr spcFirstLastPara="1" wrap="square" lIns="91425" tIns="91425" rIns="91425" bIns="91425" anchor="t" anchorCtr="0">
            <a:noAutofit/>
          </a:bodyPr>
          <a:lstStyle/>
          <a:p>
            <a:pPr marL="2743200" marR="0" lvl="0" indent="0" algn="l" rtl="0">
              <a:lnSpc>
                <a:spcPct val="115000"/>
              </a:lnSpc>
              <a:spcBef>
                <a:spcPts val="1200"/>
              </a:spcBef>
              <a:spcAft>
                <a:spcPts val="1200"/>
              </a:spcAft>
              <a:buClr>
                <a:srgbClr val="000000"/>
              </a:buClr>
              <a:buSzPts val="2400"/>
              <a:buFont typeface="Arial"/>
              <a:buNone/>
            </a:pPr>
            <a:endParaRPr sz="2400" b="1" i="0" u="none" strike="noStrike" cap="none">
              <a:solidFill>
                <a:srgbClr val="000000"/>
              </a:solidFill>
              <a:latin typeface="Arial"/>
              <a:ea typeface="Arial"/>
              <a:cs typeface="Arial"/>
              <a:sym typeface="Arial"/>
            </a:endParaRPr>
          </a:p>
        </p:txBody>
      </p:sp>
      <p:sp>
        <p:nvSpPr>
          <p:cNvPr id="199" name="Google Shape;199;p31"/>
          <p:cNvSpPr txBox="1"/>
          <p:nvPr/>
        </p:nvSpPr>
        <p:spPr>
          <a:xfrm>
            <a:off x="1192700" y="1118150"/>
            <a:ext cx="8143800" cy="473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graphicFrame>
        <p:nvGraphicFramePr>
          <p:cNvPr id="200" name="Google Shape;200;p31"/>
          <p:cNvGraphicFramePr/>
          <p:nvPr/>
        </p:nvGraphicFramePr>
        <p:xfrm>
          <a:off x="3197675" y="1874400"/>
          <a:ext cx="3000000" cy="3000000"/>
        </p:xfrm>
        <a:graphic>
          <a:graphicData uri="http://schemas.openxmlformats.org/drawingml/2006/table">
            <a:tbl>
              <a:tblPr bandRow="1" bandCol="1">
                <a:noFill/>
                <a:tableStyleId>{76274ADE-F272-4424-8C70-E44D3F9BF6ED}</a:tableStyleId>
              </a:tblPr>
              <a:tblGrid>
                <a:gridCol w="4010025">
                  <a:extLst>
                    <a:ext uri="{9D8B030D-6E8A-4147-A177-3AD203B41FA5}">
                      <a16:colId xmlns:a16="http://schemas.microsoft.com/office/drawing/2014/main" val="20000"/>
                    </a:ext>
                  </a:extLst>
                </a:gridCol>
              </a:tblGrid>
              <a:tr h="0">
                <a:tc>
                  <a:txBody>
                    <a:bodyPr/>
                    <a:lstStyle/>
                    <a:p>
                      <a:pPr marL="0" marR="0" lvl="0" indent="0" algn="l" rtl="0">
                        <a:lnSpc>
                          <a:spcPct val="100000"/>
                        </a:lnSpc>
                        <a:spcBef>
                          <a:spcPts val="0"/>
                        </a:spcBef>
                        <a:spcAft>
                          <a:spcPts val="0"/>
                        </a:spcAft>
                        <a:buClr>
                          <a:srgbClr val="000000"/>
                        </a:buClr>
                        <a:buSzPts val="1500"/>
                        <a:buFont typeface="Arial"/>
                        <a:buNone/>
                      </a:pPr>
                      <a:endParaRPr sz="1500" u="none" strike="noStrike" cap="none">
                        <a:solidFill>
                          <a:srgbClr val="241A61"/>
                        </a:solidFill>
                      </a:endParaRPr>
                    </a:p>
                  </a:txBody>
                  <a:tcPr marL="44450" marR="44450" marT="0" marB="0"/>
                </a:tc>
                <a:extLst>
                  <a:ext uri="{0D108BD9-81ED-4DB2-BD59-A6C34878D82A}">
                    <a16:rowId xmlns:a16="http://schemas.microsoft.com/office/drawing/2014/main" val="10000"/>
                  </a:ext>
                </a:extLst>
              </a:tr>
            </a:tbl>
          </a:graphicData>
        </a:graphic>
      </p:graphicFrame>
      <p:sp>
        <p:nvSpPr>
          <p:cNvPr id="201" name="Google Shape;201;p31"/>
          <p:cNvSpPr txBox="1"/>
          <p:nvPr/>
        </p:nvSpPr>
        <p:spPr>
          <a:xfrm>
            <a:off x="1863625" y="2170925"/>
            <a:ext cx="55056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a:p>
            <a:pPr marL="1439999" marR="0" lvl="0" indent="0" algn="l" rtl="0">
              <a:lnSpc>
                <a:spcPct val="100000"/>
              </a:lnSpc>
              <a:spcBef>
                <a:spcPts val="0"/>
              </a:spcBef>
              <a:spcAft>
                <a:spcPts val="0"/>
              </a:spcAft>
              <a:buClr>
                <a:srgbClr val="000000"/>
              </a:buClr>
              <a:buSzPts val="1600"/>
              <a:buFont typeface="Arial"/>
              <a:buNone/>
            </a:pPr>
            <a:r>
              <a:rPr lang="es-ES" sz="1800" b="1" i="0" u="none" strike="noStrike" cap="none">
                <a:solidFill>
                  <a:srgbClr val="5F5F5F"/>
                </a:solidFill>
                <a:latin typeface="Arial"/>
                <a:ea typeface="Arial"/>
                <a:cs typeface="Arial"/>
                <a:sym typeface="Arial"/>
              </a:rPr>
              <a:t>Especificación de requisitos de software</a:t>
            </a:r>
            <a:endParaRPr sz="1800" b="1" i="0" u="none" strike="noStrike" cap="none">
              <a:solidFill>
                <a:srgbClr val="5F5F5F"/>
              </a:solidFill>
              <a:latin typeface="Arial"/>
              <a:ea typeface="Arial"/>
              <a:cs typeface="Arial"/>
              <a:sym typeface="Arial"/>
            </a:endParaRPr>
          </a:p>
          <a:p>
            <a:pPr marL="1439999"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Arial"/>
              <a:ea typeface="Arial"/>
              <a:cs typeface="Arial"/>
              <a:sym typeface="Arial"/>
            </a:endParaRPr>
          </a:p>
          <a:p>
            <a:pPr marL="1439999" marR="0" lvl="0" indent="0" algn="l" rtl="0">
              <a:lnSpc>
                <a:spcPct val="100000"/>
              </a:lnSpc>
              <a:spcBef>
                <a:spcPts val="0"/>
              </a:spcBef>
              <a:spcAft>
                <a:spcPts val="0"/>
              </a:spcAft>
              <a:buClr>
                <a:srgbClr val="000000"/>
              </a:buClr>
              <a:buSzPts val="1200"/>
              <a:buFont typeface="Arial"/>
              <a:buNone/>
            </a:pPr>
            <a:r>
              <a:rPr lang="es-ES" sz="1800" b="1" i="0" u="none" strike="noStrike" cap="none">
                <a:solidFill>
                  <a:srgbClr val="5F5F5F"/>
                </a:solidFill>
                <a:latin typeface="Arial"/>
                <a:ea typeface="Arial"/>
                <a:cs typeface="Arial"/>
                <a:sym typeface="Arial"/>
              </a:rPr>
              <a:t>Proyecto: SICV (Sistema de Información Control Ventas)</a:t>
            </a:r>
            <a:endParaRPr sz="1800" b="1" i="0" u="none" strike="noStrike" cap="none">
              <a:solidFill>
                <a:srgbClr val="5F5F5F"/>
              </a:solidFill>
              <a:latin typeface="Arial"/>
              <a:ea typeface="Arial"/>
              <a:cs typeface="Arial"/>
              <a:sym typeface="Arial"/>
            </a:endParaRPr>
          </a:p>
          <a:p>
            <a:pPr marL="1439999"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a:p>
            <a:pPr marL="1439999"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600"/>
              <a:buFont typeface="Arial"/>
              <a:buNone/>
            </a:pPr>
            <a:endParaRPr sz="1600" b="1"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600"/>
              <a:buFont typeface="Arial"/>
              <a:buNone/>
            </a:pPr>
            <a:endParaRPr sz="1600" b="1"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600"/>
              <a:buFont typeface="Arial"/>
              <a:buNone/>
            </a:pPr>
            <a:endParaRPr sz="1600" b="1"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2"/>
          <p:cNvSpPr txBox="1"/>
          <p:nvPr/>
        </p:nvSpPr>
        <p:spPr>
          <a:xfrm>
            <a:off x="894525" y="754800"/>
            <a:ext cx="9690600" cy="5544000"/>
          </a:xfrm>
          <a:prstGeom prst="rect">
            <a:avLst/>
          </a:prstGeom>
          <a:noFill/>
          <a:ln>
            <a:noFill/>
          </a:ln>
        </p:spPr>
        <p:txBody>
          <a:bodyPr spcFirstLastPara="1" wrap="square" lIns="91425" tIns="91425" rIns="91425" bIns="91425" anchor="t" anchorCtr="0">
            <a:noAutofit/>
          </a:bodyPr>
          <a:lstStyle/>
          <a:p>
            <a:pPr marL="2743200" marR="0" lvl="0" indent="0" algn="l" rtl="0">
              <a:lnSpc>
                <a:spcPct val="115000"/>
              </a:lnSpc>
              <a:spcBef>
                <a:spcPts val="1200"/>
              </a:spcBef>
              <a:spcAft>
                <a:spcPts val="1200"/>
              </a:spcAft>
              <a:buClr>
                <a:srgbClr val="000000"/>
              </a:buClr>
              <a:buSzPts val="2400"/>
              <a:buFont typeface="Arial"/>
              <a:buNone/>
            </a:pPr>
            <a:endParaRPr sz="2400" b="1" i="0" u="none" strike="noStrike" cap="none">
              <a:solidFill>
                <a:srgbClr val="000000"/>
              </a:solidFill>
              <a:latin typeface="Arial"/>
              <a:ea typeface="Arial"/>
              <a:cs typeface="Arial"/>
              <a:sym typeface="Arial"/>
            </a:endParaRPr>
          </a:p>
        </p:txBody>
      </p:sp>
      <p:sp>
        <p:nvSpPr>
          <p:cNvPr id="208" name="Google Shape;208;p32"/>
          <p:cNvSpPr txBox="1"/>
          <p:nvPr/>
        </p:nvSpPr>
        <p:spPr>
          <a:xfrm>
            <a:off x="577700" y="503175"/>
            <a:ext cx="9537300" cy="5889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s-ES" sz="3000" b="1" i="0" u="none" strike="noStrike" cap="none">
                <a:solidFill>
                  <a:srgbClr val="000000"/>
                </a:solidFill>
                <a:latin typeface="Calibri"/>
                <a:ea typeface="Calibri"/>
                <a:cs typeface="Calibri"/>
                <a:sym typeface="Calibri"/>
              </a:rPr>
              <a:t>SISTEMA DE CONTROL DE VERSIONES </a:t>
            </a:r>
            <a:endParaRPr sz="30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r>
              <a:rPr lang="es-ES" sz="2200" b="0" i="0" u="none" strike="noStrike" cap="none">
                <a:solidFill>
                  <a:srgbClr val="082A75"/>
                </a:solidFill>
                <a:latin typeface="Arial"/>
                <a:ea typeface="Arial"/>
                <a:cs typeface="Arial"/>
                <a:sym typeface="Arial"/>
              </a:rPr>
              <a:t>Seguimiento realizado a las designaciones por parte de cada uno de los integrantes del proyecto.</a:t>
            </a:r>
            <a:endParaRPr sz="2200" b="0" i="0" u="none" strike="noStrike" cap="none">
              <a:solidFill>
                <a:srgbClr val="082A75"/>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82A75"/>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s-ES" sz="2200" b="0" i="0" u="none" strike="noStrike" cap="none">
                <a:solidFill>
                  <a:srgbClr val="082A75"/>
                </a:solidFill>
                <a:latin typeface="Arial"/>
                <a:ea typeface="Arial"/>
                <a:cs typeface="Arial"/>
                <a:sym typeface="Arial"/>
              </a:rPr>
              <a:t>Repositorio principal</a:t>
            </a:r>
            <a:endParaRPr sz="2200" b="0" i="0" u="none" strike="noStrike" cap="none">
              <a:solidFill>
                <a:srgbClr val="082A75"/>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Calibri"/>
              <a:ea typeface="Calibri"/>
              <a:cs typeface="Calibri"/>
              <a:sym typeface="Calibri"/>
            </a:endParaRPr>
          </a:p>
        </p:txBody>
      </p:sp>
      <p:pic>
        <p:nvPicPr>
          <p:cNvPr id="209" name="Google Shape;209;p32"/>
          <p:cNvPicPr preferRelativeResize="0"/>
          <p:nvPr/>
        </p:nvPicPr>
        <p:blipFill rotWithShape="1">
          <a:blip r:embed="rId3">
            <a:alphaModFix/>
          </a:blip>
          <a:srcRect l="931" t="26946" r="26256" b="47045"/>
          <a:stretch/>
        </p:blipFill>
        <p:spPr>
          <a:xfrm>
            <a:off x="488850" y="2632275"/>
            <a:ext cx="9537225" cy="1789050"/>
          </a:xfrm>
          <a:prstGeom prst="rect">
            <a:avLst/>
          </a:prstGeom>
          <a:noFill/>
          <a:ln>
            <a:noFill/>
          </a:ln>
        </p:spPr>
      </p:pic>
      <p:pic>
        <p:nvPicPr>
          <p:cNvPr id="210" name="Google Shape;210;p32"/>
          <p:cNvPicPr preferRelativeResize="0"/>
          <p:nvPr/>
        </p:nvPicPr>
        <p:blipFill rotWithShape="1">
          <a:blip r:embed="rId4">
            <a:alphaModFix/>
          </a:blip>
          <a:srcRect l="9936" t="48642" r="10886" b="32878"/>
          <a:stretch/>
        </p:blipFill>
        <p:spPr>
          <a:xfrm>
            <a:off x="488850" y="4646950"/>
            <a:ext cx="9537225" cy="177010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3"/>
          <p:cNvSpPr txBox="1"/>
          <p:nvPr/>
        </p:nvSpPr>
        <p:spPr>
          <a:xfrm>
            <a:off x="559075" y="503175"/>
            <a:ext cx="10082100" cy="551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s-ES" sz="2400" b="0" i="0" u="none" strike="noStrike" cap="none">
                <a:solidFill>
                  <a:srgbClr val="000000"/>
                </a:solidFill>
                <a:latin typeface="Calibri"/>
                <a:ea typeface="Calibri"/>
                <a:cs typeface="Calibri"/>
                <a:sym typeface="Calibri"/>
              </a:rPr>
              <a:t>											</a:t>
            </a:r>
            <a:endParaRPr sz="2400" b="0" i="0" u="none" strike="noStrike" cap="none">
              <a:solidFill>
                <a:srgbClr val="000000"/>
              </a:solidFill>
              <a:latin typeface="Calibri"/>
              <a:ea typeface="Calibri"/>
              <a:cs typeface="Calibri"/>
              <a:sym typeface="Calibri"/>
            </a:endParaRPr>
          </a:p>
        </p:txBody>
      </p:sp>
      <p:pic>
        <p:nvPicPr>
          <p:cNvPr id="217" name="Google Shape;217;p33"/>
          <p:cNvPicPr preferRelativeResize="0"/>
          <p:nvPr/>
        </p:nvPicPr>
        <p:blipFill rotWithShape="1">
          <a:blip r:embed="rId3">
            <a:alphaModFix/>
          </a:blip>
          <a:srcRect/>
          <a:stretch/>
        </p:blipFill>
        <p:spPr>
          <a:xfrm>
            <a:off x="1270550" y="413300"/>
            <a:ext cx="8494650" cy="2381250"/>
          </a:xfrm>
          <a:prstGeom prst="rect">
            <a:avLst/>
          </a:prstGeom>
          <a:noFill/>
          <a:ln>
            <a:noFill/>
          </a:ln>
        </p:spPr>
      </p:pic>
      <p:pic>
        <p:nvPicPr>
          <p:cNvPr id="218" name="Google Shape;218;p33"/>
          <p:cNvPicPr preferRelativeResize="0"/>
          <p:nvPr/>
        </p:nvPicPr>
        <p:blipFill rotWithShape="1">
          <a:blip r:embed="rId4">
            <a:alphaModFix/>
          </a:blip>
          <a:srcRect/>
          <a:stretch/>
        </p:blipFill>
        <p:spPr>
          <a:xfrm>
            <a:off x="1270550" y="3055263"/>
            <a:ext cx="8494650" cy="283616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4"/>
          <p:cNvSpPr txBox="1"/>
          <p:nvPr/>
        </p:nvSpPr>
        <p:spPr>
          <a:xfrm>
            <a:off x="2250600" y="2990967"/>
            <a:ext cx="6507600" cy="1998900"/>
          </a:xfrm>
          <a:prstGeom prst="rect">
            <a:avLst/>
          </a:prstGeom>
          <a:noFill/>
          <a:ln>
            <a:noFill/>
          </a:ln>
        </p:spPr>
        <p:txBody>
          <a:bodyPr spcFirstLastPara="1" wrap="square" lIns="121900" tIns="121900" rIns="121900" bIns="121900" anchor="t" anchorCtr="0">
            <a:noAutofit/>
          </a:bodyPr>
          <a:lstStyle/>
          <a:p>
            <a:pPr marL="0" marR="0" lvl="0" indent="0" algn="just" rtl="0">
              <a:lnSpc>
                <a:spcPct val="115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25" name="Google Shape;225;p34"/>
          <p:cNvSpPr txBox="1"/>
          <p:nvPr/>
        </p:nvSpPr>
        <p:spPr>
          <a:xfrm>
            <a:off x="602100" y="774975"/>
            <a:ext cx="10987800" cy="5966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rgbClr val="FFFFFF"/>
              </a:solidFill>
              <a:latin typeface="Arial"/>
              <a:ea typeface="Arial"/>
              <a:cs typeface="Arial"/>
              <a:sym typeface="Arial"/>
            </a:endParaRPr>
          </a:p>
        </p:txBody>
      </p:sp>
      <p:pic>
        <p:nvPicPr>
          <p:cNvPr id="226" name="Google Shape;226;p34"/>
          <p:cNvPicPr preferRelativeResize="0"/>
          <p:nvPr/>
        </p:nvPicPr>
        <p:blipFill rotWithShape="1">
          <a:blip r:embed="rId3">
            <a:alphaModFix/>
          </a:blip>
          <a:srcRect l="10418" t="35711" r="10100" b="27161"/>
          <a:stretch/>
        </p:blipFill>
        <p:spPr>
          <a:xfrm>
            <a:off x="447250" y="152400"/>
            <a:ext cx="10020200" cy="2838575"/>
          </a:xfrm>
          <a:prstGeom prst="rect">
            <a:avLst/>
          </a:prstGeom>
          <a:noFill/>
          <a:ln>
            <a:noFill/>
          </a:ln>
        </p:spPr>
      </p:pic>
      <p:pic>
        <p:nvPicPr>
          <p:cNvPr id="227" name="Google Shape;227;p34"/>
          <p:cNvPicPr preferRelativeResize="0"/>
          <p:nvPr/>
        </p:nvPicPr>
        <p:blipFill rotWithShape="1">
          <a:blip r:embed="rId4">
            <a:alphaModFix/>
          </a:blip>
          <a:srcRect/>
          <a:stretch/>
        </p:blipFill>
        <p:spPr>
          <a:xfrm>
            <a:off x="447250" y="3261275"/>
            <a:ext cx="10020200" cy="33696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5"/>
          <p:cNvSpPr txBox="1"/>
          <p:nvPr/>
        </p:nvSpPr>
        <p:spPr>
          <a:xfrm>
            <a:off x="3008200" y="250700"/>
            <a:ext cx="6428400" cy="118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3000" b="1">
                <a:solidFill>
                  <a:schemeClr val="dk1"/>
                </a:solidFill>
                <a:latin typeface="Calibri"/>
                <a:ea typeface="Calibri"/>
                <a:cs typeface="Calibri"/>
                <a:sym typeface="Calibri"/>
              </a:rPr>
              <a:t>     </a:t>
            </a:r>
            <a:r>
              <a:rPr lang="es-ES" sz="3000" b="1">
                <a:latin typeface="Calibri"/>
                <a:ea typeface="Calibri"/>
                <a:cs typeface="Calibri"/>
                <a:sym typeface="Calibri"/>
              </a:rPr>
              <a:t> DIAGRAMA GANTT</a:t>
            </a:r>
            <a:endParaRPr sz="3000" b="1">
              <a:latin typeface="Calibri"/>
              <a:ea typeface="Calibri"/>
              <a:cs typeface="Calibri"/>
              <a:sym typeface="Calibri"/>
            </a:endParaRPr>
          </a:p>
        </p:txBody>
      </p:sp>
      <p:pic>
        <p:nvPicPr>
          <p:cNvPr id="234" name="Google Shape;234;p35"/>
          <p:cNvPicPr preferRelativeResize="0"/>
          <p:nvPr/>
        </p:nvPicPr>
        <p:blipFill rotWithShape="1">
          <a:blip r:embed="rId3">
            <a:alphaModFix/>
          </a:blip>
          <a:srcRect r="-2124"/>
          <a:stretch/>
        </p:blipFill>
        <p:spPr>
          <a:xfrm>
            <a:off x="152400" y="966925"/>
            <a:ext cx="10340526" cy="5738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6"/>
          <p:cNvSpPr txBox="1"/>
          <p:nvPr/>
        </p:nvSpPr>
        <p:spPr>
          <a:xfrm>
            <a:off x="3008200" y="250700"/>
            <a:ext cx="6428400" cy="118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3000" b="1">
                <a:solidFill>
                  <a:schemeClr val="dk1"/>
                </a:solidFill>
                <a:latin typeface="Calibri"/>
                <a:ea typeface="Calibri"/>
                <a:cs typeface="Calibri"/>
                <a:sym typeface="Calibri"/>
              </a:rPr>
              <a:t>     </a:t>
            </a:r>
            <a:r>
              <a:rPr lang="es-ES" sz="3000" b="1">
                <a:latin typeface="Calibri"/>
                <a:ea typeface="Calibri"/>
                <a:cs typeface="Calibri"/>
                <a:sym typeface="Calibri"/>
              </a:rPr>
              <a:t> PRESUPUESTO</a:t>
            </a:r>
            <a:endParaRPr sz="3000" b="1">
              <a:latin typeface="Calibri"/>
              <a:ea typeface="Calibri"/>
              <a:cs typeface="Calibri"/>
              <a:sym typeface="Calibri"/>
            </a:endParaRPr>
          </a:p>
        </p:txBody>
      </p:sp>
      <p:pic>
        <p:nvPicPr>
          <p:cNvPr id="241" name="Google Shape;241;p36"/>
          <p:cNvPicPr preferRelativeResize="0"/>
          <p:nvPr/>
        </p:nvPicPr>
        <p:blipFill>
          <a:blip r:embed="rId3">
            <a:alphaModFix/>
          </a:blip>
          <a:stretch>
            <a:fillRect/>
          </a:stretch>
        </p:blipFill>
        <p:spPr>
          <a:xfrm>
            <a:off x="1267250" y="950425"/>
            <a:ext cx="8535224" cy="5432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9"/>
          <p:cNvSpPr txBox="1"/>
          <p:nvPr/>
        </p:nvSpPr>
        <p:spPr>
          <a:xfrm>
            <a:off x="2469300" y="2243750"/>
            <a:ext cx="5389800" cy="216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ES" sz="4300">
                <a:latin typeface="Impact"/>
                <a:ea typeface="Impact"/>
                <a:cs typeface="Impact"/>
                <a:sym typeface="Impact"/>
              </a:rPr>
              <a:t>PROYECTO</a:t>
            </a:r>
            <a:endParaRPr sz="4300">
              <a:latin typeface="Impact"/>
              <a:ea typeface="Impact"/>
              <a:cs typeface="Impact"/>
              <a:sym typeface="Impact"/>
            </a:endParaRPr>
          </a:p>
          <a:p>
            <a:pPr marL="0" lvl="0" indent="0" algn="ctr" rtl="0">
              <a:spcBef>
                <a:spcPts val="0"/>
              </a:spcBef>
              <a:spcAft>
                <a:spcPts val="0"/>
              </a:spcAft>
              <a:buNone/>
            </a:pPr>
            <a:r>
              <a:rPr lang="es-ES" sz="4300">
                <a:latin typeface="Impact"/>
                <a:ea typeface="Impact"/>
                <a:cs typeface="Impact"/>
                <a:sym typeface="Impact"/>
              </a:rPr>
              <a:t>AREQUIPE ARTESANAL</a:t>
            </a:r>
            <a:endParaRPr sz="4300">
              <a:latin typeface="Impact"/>
              <a:ea typeface="Impact"/>
              <a:cs typeface="Impact"/>
              <a:sym typeface="Impact"/>
            </a:endParaRPr>
          </a:p>
          <a:p>
            <a:pPr marL="0" lvl="0" indent="0" algn="ctr" rtl="0">
              <a:spcBef>
                <a:spcPts val="0"/>
              </a:spcBef>
              <a:spcAft>
                <a:spcPts val="0"/>
              </a:spcAft>
              <a:buNone/>
            </a:pPr>
            <a:endParaRPr sz="4300">
              <a:latin typeface="Impact"/>
              <a:ea typeface="Impact"/>
              <a:cs typeface="Impact"/>
              <a:sym typeface="Impact"/>
            </a:endParaRPr>
          </a:p>
          <a:p>
            <a:pPr marL="0" lvl="0" indent="0" algn="ctr" rtl="0">
              <a:spcBef>
                <a:spcPts val="0"/>
              </a:spcBef>
              <a:spcAft>
                <a:spcPts val="0"/>
              </a:spcAft>
              <a:buNone/>
            </a:pPr>
            <a:r>
              <a:rPr lang="es-ES" sz="4300">
                <a:latin typeface="Impact"/>
                <a:ea typeface="Impact"/>
                <a:cs typeface="Impact"/>
                <a:sym typeface="Impact"/>
              </a:rPr>
              <a:t>I TRIMESTRE</a:t>
            </a:r>
            <a:endParaRPr sz="4300">
              <a:latin typeface="Impact"/>
              <a:ea typeface="Impact"/>
              <a:cs typeface="Impact"/>
              <a:sym typeface="Impac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47" name="Google Shape;247;p37"/>
          <p:cNvPicPr preferRelativeResize="0"/>
          <p:nvPr/>
        </p:nvPicPr>
        <p:blipFill>
          <a:blip r:embed="rId3">
            <a:alphaModFix/>
          </a:blip>
          <a:stretch>
            <a:fillRect/>
          </a:stretch>
        </p:blipFill>
        <p:spPr>
          <a:xfrm>
            <a:off x="1121475" y="896188"/>
            <a:ext cx="9182100" cy="50656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Google Shape;253;p38"/>
          <p:cNvPicPr preferRelativeResize="0"/>
          <p:nvPr/>
        </p:nvPicPr>
        <p:blipFill>
          <a:blip r:embed="rId3">
            <a:alphaModFix/>
          </a:blip>
          <a:stretch>
            <a:fillRect/>
          </a:stretch>
        </p:blipFill>
        <p:spPr>
          <a:xfrm>
            <a:off x="972375" y="413300"/>
            <a:ext cx="9115425" cy="4096576"/>
          </a:xfrm>
          <a:prstGeom prst="rect">
            <a:avLst/>
          </a:prstGeom>
          <a:noFill/>
          <a:ln>
            <a:noFill/>
          </a:ln>
        </p:spPr>
      </p:pic>
      <p:sp>
        <p:nvSpPr>
          <p:cNvPr id="254" name="Google Shape;254;p38"/>
          <p:cNvSpPr txBox="1"/>
          <p:nvPr/>
        </p:nvSpPr>
        <p:spPr>
          <a:xfrm>
            <a:off x="731300" y="4658950"/>
            <a:ext cx="9746700" cy="21060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Clr>
                <a:schemeClr val="dk1"/>
              </a:buClr>
              <a:buSzPts val="1100"/>
              <a:buFont typeface="Arial"/>
              <a:buNone/>
            </a:pPr>
            <a:r>
              <a:rPr lang="es-ES" sz="2000" b="1">
                <a:solidFill>
                  <a:schemeClr val="dk1"/>
                </a:solidFill>
                <a:latin typeface="Calibri"/>
                <a:ea typeface="Calibri"/>
                <a:cs typeface="Calibri"/>
                <a:sym typeface="Calibri"/>
              </a:rPr>
              <a:t>CONCLUSIÓN</a:t>
            </a:r>
            <a:endParaRPr sz="2000" b="1">
              <a:solidFill>
                <a:schemeClr val="dk1"/>
              </a:solidFill>
              <a:latin typeface="Calibri"/>
              <a:ea typeface="Calibri"/>
              <a:cs typeface="Calibri"/>
              <a:sym typeface="Calibri"/>
            </a:endParaRPr>
          </a:p>
          <a:p>
            <a:pPr marL="0" lvl="0" indent="0" algn="just" rtl="0">
              <a:lnSpc>
                <a:spcPct val="107916"/>
              </a:lnSpc>
              <a:spcBef>
                <a:spcPts val="800"/>
              </a:spcBef>
              <a:spcAft>
                <a:spcPts val="0"/>
              </a:spcAft>
              <a:buClr>
                <a:schemeClr val="dk1"/>
              </a:buClr>
              <a:buSzPts val="1100"/>
              <a:buFont typeface="Arial"/>
              <a:buNone/>
            </a:pPr>
            <a:r>
              <a:rPr lang="es-ES" sz="2000">
                <a:solidFill>
                  <a:schemeClr val="dk1"/>
                </a:solidFill>
                <a:latin typeface="Calibri"/>
                <a:ea typeface="Calibri"/>
                <a:cs typeface="Calibri"/>
                <a:sym typeface="Calibri"/>
              </a:rPr>
              <a:t>Según lo proyectado se deduce una viabilidad económica, que no tiene un impacto significativo, al propietario de Arequipe Artesanal 100% Natural, con lo cual se van agilizar procesos y mejorar las ventas que es objetivo de este proyecto, utilizando recursos tecnológicos para optimizar el  proceso.</a:t>
            </a:r>
            <a:endParaRPr sz="2000">
              <a:solidFill>
                <a:schemeClr val="dk1"/>
              </a:solidFill>
              <a:latin typeface="Calibri"/>
              <a:ea typeface="Calibri"/>
              <a:cs typeface="Calibri"/>
              <a:sym typeface="Calibri"/>
            </a:endParaRPr>
          </a:p>
          <a:p>
            <a:pPr marL="0" lvl="0" indent="0" algn="l" rtl="0">
              <a:lnSpc>
                <a:spcPct val="107916"/>
              </a:lnSpc>
              <a:spcBef>
                <a:spcPts val="800"/>
              </a:spcBef>
              <a:spcAft>
                <a:spcPts val="0"/>
              </a:spcAft>
              <a:buClr>
                <a:schemeClr val="dk1"/>
              </a:buClr>
              <a:buSzPts val="1100"/>
              <a:buFont typeface="Arial"/>
              <a:buNone/>
            </a:pPr>
            <a:endParaRPr sz="1100">
              <a:solidFill>
                <a:schemeClr val="dk1"/>
              </a:solidFill>
              <a:latin typeface="Calibri"/>
              <a:ea typeface="Calibri"/>
              <a:cs typeface="Calibri"/>
              <a:sym typeface="Calibri"/>
            </a:endParaRPr>
          </a:p>
          <a:p>
            <a:pPr marL="0" lvl="0" indent="0" algn="l" rtl="0">
              <a:lnSpc>
                <a:spcPct val="107916"/>
              </a:lnSpc>
              <a:spcBef>
                <a:spcPts val="800"/>
              </a:spcBef>
              <a:spcAft>
                <a:spcPts val="0"/>
              </a:spcAft>
              <a:buClr>
                <a:schemeClr val="dk1"/>
              </a:buClr>
              <a:buSzPts val="1100"/>
              <a:buFont typeface="Arial"/>
              <a:buNone/>
            </a:pPr>
            <a:endParaRPr sz="1100">
              <a:solidFill>
                <a:schemeClr val="dk1"/>
              </a:solidFill>
              <a:latin typeface="Calibri"/>
              <a:ea typeface="Calibri"/>
              <a:cs typeface="Calibri"/>
              <a:sym typeface="Calibri"/>
            </a:endParaRPr>
          </a:p>
          <a:p>
            <a:pPr marL="0" lvl="0" indent="0" algn="l" rtl="0">
              <a:spcBef>
                <a:spcPts val="800"/>
              </a:spcBef>
              <a:spcAft>
                <a:spcPts val="0"/>
              </a:spcAft>
              <a:buNone/>
            </a:pPr>
            <a:endParaRPr>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9"/>
          <p:cNvSpPr txBox="1"/>
          <p:nvPr/>
        </p:nvSpPr>
        <p:spPr>
          <a:xfrm>
            <a:off x="913150" y="2776775"/>
            <a:ext cx="9780000" cy="114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ES" sz="4000" b="1">
                <a:latin typeface="Calibri"/>
                <a:ea typeface="Calibri"/>
                <a:cs typeface="Calibri"/>
                <a:sym typeface="Calibri"/>
              </a:rPr>
              <a:t>II TRIMESTRE</a:t>
            </a:r>
            <a:endParaRPr sz="4000" b="1">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0"/>
          <p:cNvSpPr txBox="1"/>
          <p:nvPr/>
        </p:nvSpPr>
        <p:spPr>
          <a:xfrm>
            <a:off x="372725" y="205000"/>
            <a:ext cx="8988000" cy="620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3000"/>
              <a:buFont typeface="Arial"/>
              <a:buNone/>
            </a:pPr>
            <a:r>
              <a:rPr lang="es-ES" sz="3000" b="1">
                <a:solidFill>
                  <a:schemeClr val="dk1"/>
                </a:solidFill>
                <a:latin typeface="Calibri"/>
                <a:ea typeface="Calibri"/>
                <a:cs typeface="Calibri"/>
                <a:sym typeface="Calibri"/>
              </a:rPr>
              <a:t>MODELO ENTIDAD RELACIÓN - MER </a:t>
            </a:r>
            <a:endParaRPr sz="30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3000"/>
              <a:buFont typeface="Arial"/>
              <a:buNone/>
            </a:pPr>
            <a:endParaRPr sz="3000" b="1">
              <a:solidFill>
                <a:schemeClr val="dk1"/>
              </a:solidFill>
              <a:latin typeface="Calibri"/>
              <a:ea typeface="Calibri"/>
              <a:cs typeface="Calibri"/>
              <a:sym typeface="Calibri"/>
            </a:endParaRPr>
          </a:p>
        </p:txBody>
      </p:sp>
      <p:pic>
        <p:nvPicPr>
          <p:cNvPr id="267" name="Google Shape;267;p40"/>
          <p:cNvPicPr preferRelativeResize="0"/>
          <p:nvPr/>
        </p:nvPicPr>
        <p:blipFill rotWithShape="1">
          <a:blip r:embed="rId3">
            <a:alphaModFix/>
          </a:blip>
          <a:srcRect/>
          <a:stretch/>
        </p:blipFill>
        <p:spPr>
          <a:xfrm>
            <a:off x="564575" y="205000"/>
            <a:ext cx="10112549" cy="64480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1"/>
          <p:cNvSpPr txBox="1"/>
          <p:nvPr/>
        </p:nvSpPr>
        <p:spPr>
          <a:xfrm>
            <a:off x="2031300" y="223650"/>
            <a:ext cx="7622100" cy="37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ES" sz="3000" b="1">
                <a:latin typeface="Calibri"/>
                <a:ea typeface="Calibri"/>
                <a:cs typeface="Calibri"/>
                <a:sym typeface="Calibri"/>
              </a:rPr>
              <a:t>INTERFAZ GRAFICA 1 VERSIÓN</a:t>
            </a:r>
            <a:endParaRPr sz="3000" b="1">
              <a:latin typeface="Calibri"/>
              <a:ea typeface="Calibri"/>
              <a:cs typeface="Calibri"/>
              <a:sym typeface="Calibri"/>
            </a:endParaRPr>
          </a:p>
        </p:txBody>
      </p:sp>
      <p:pic>
        <p:nvPicPr>
          <p:cNvPr id="274" name="Google Shape;274;p41"/>
          <p:cNvPicPr preferRelativeResize="0"/>
          <p:nvPr/>
        </p:nvPicPr>
        <p:blipFill>
          <a:blip r:embed="rId3">
            <a:alphaModFix/>
          </a:blip>
          <a:stretch>
            <a:fillRect/>
          </a:stretch>
        </p:blipFill>
        <p:spPr>
          <a:xfrm>
            <a:off x="508575" y="1029125"/>
            <a:ext cx="4467200" cy="4683175"/>
          </a:xfrm>
          <a:prstGeom prst="rect">
            <a:avLst/>
          </a:prstGeom>
          <a:noFill/>
          <a:ln>
            <a:noFill/>
          </a:ln>
        </p:spPr>
      </p:pic>
      <p:sp>
        <p:nvSpPr>
          <p:cNvPr id="275" name="Google Shape;275;p41"/>
          <p:cNvSpPr txBox="1"/>
          <p:nvPr/>
        </p:nvSpPr>
        <p:spPr>
          <a:xfrm>
            <a:off x="1360425" y="5907575"/>
            <a:ext cx="2609100" cy="78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ES" sz="3000" b="1">
                <a:latin typeface="Calibri"/>
                <a:ea typeface="Calibri"/>
                <a:cs typeface="Calibri"/>
                <a:sym typeface="Calibri"/>
              </a:rPr>
              <a:t>HOME</a:t>
            </a:r>
            <a:endParaRPr sz="3000" b="1">
              <a:latin typeface="Calibri"/>
              <a:ea typeface="Calibri"/>
              <a:cs typeface="Calibri"/>
              <a:sym typeface="Calibri"/>
            </a:endParaRPr>
          </a:p>
        </p:txBody>
      </p:sp>
      <p:pic>
        <p:nvPicPr>
          <p:cNvPr id="276" name="Google Shape;276;p41"/>
          <p:cNvPicPr preferRelativeResize="0"/>
          <p:nvPr/>
        </p:nvPicPr>
        <p:blipFill>
          <a:blip r:embed="rId4">
            <a:alphaModFix/>
          </a:blip>
          <a:stretch>
            <a:fillRect/>
          </a:stretch>
        </p:blipFill>
        <p:spPr>
          <a:xfrm>
            <a:off x="5780425" y="1029125"/>
            <a:ext cx="4812175" cy="4580275"/>
          </a:xfrm>
          <a:prstGeom prst="rect">
            <a:avLst/>
          </a:prstGeom>
          <a:noFill/>
          <a:ln>
            <a:noFill/>
          </a:ln>
        </p:spPr>
      </p:pic>
      <p:sp>
        <p:nvSpPr>
          <p:cNvPr id="277" name="Google Shape;277;p41"/>
          <p:cNvSpPr txBox="1"/>
          <p:nvPr/>
        </p:nvSpPr>
        <p:spPr>
          <a:xfrm>
            <a:off x="7212175" y="5907575"/>
            <a:ext cx="2534400" cy="5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ES" sz="3000" b="1">
                <a:latin typeface="Calibri"/>
                <a:ea typeface="Calibri"/>
                <a:cs typeface="Calibri"/>
                <a:sym typeface="Calibri"/>
              </a:rPr>
              <a:t>EMPRESA</a:t>
            </a:r>
            <a:endParaRPr sz="3000" b="1">
              <a:latin typeface="Calibri"/>
              <a:ea typeface="Calibri"/>
              <a:cs typeface="Calibri"/>
              <a:sym typeface="Calibri"/>
            </a:endParaRPr>
          </a:p>
          <a:p>
            <a:pPr marL="0" lvl="0" indent="0" algn="ctr" rtl="0">
              <a:spcBef>
                <a:spcPts val="0"/>
              </a:spcBef>
              <a:spcAft>
                <a:spcPts val="0"/>
              </a:spcAft>
              <a:buNone/>
            </a:pPr>
            <a:endParaRPr sz="3000" b="1">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283" name="Google Shape;283;p42"/>
          <p:cNvPicPr preferRelativeResize="0"/>
          <p:nvPr/>
        </p:nvPicPr>
        <p:blipFill>
          <a:blip r:embed="rId3">
            <a:alphaModFix/>
          </a:blip>
          <a:stretch>
            <a:fillRect/>
          </a:stretch>
        </p:blipFill>
        <p:spPr>
          <a:xfrm>
            <a:off x="301500" y="608250"/>
            <a:ext cx="4618375" cy="5094325"/>
          </a:xfrm>
          <a:prstGeom prst="rect">
            <a:avLst/>
          </a:prstGeom>
          <a:noFill/>
          <a:ln>
            <a:noFill/>
          </a:ln>
        </p:spPr>
      </p:pic>
      <p:sp>
        <p:nvSpPr>
          <p:cNvPr id="284" name="Google Shape;284;p42"/>
          <p:cNvSpPr txBox="1"/>
          <p:nvPr/>
        </p:nvSpPr>
        <p:spPr>
          <a:xfrm>
            <a:off x="1118150" y="5702575"/>
            <a:ext cx="2627700" cy="46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ES" sz="3000" b="1">
                <a:latin typeface="Calibri"/>
                <a:ea typeface="Calibri"/>
                <a:cs typeface="Calibri"/>
                <a:sym typeface="Calibri"/>
              </a:rPr>
              <a:t>PRODUCTOS</a:t>
            </a:r>
            <a:endParaRPr sz="3000" b="1">
              <a:latin typeface="Calibri"/>
              <a:ea typeface="Calibri"/>
              <a:cs typeface="Calibri"/>
              <a:sym typeface="Calibri"/>
            </a:endParaRPr>
          </a:p>
        </p:txBody>
      </p:sp>
      <p:pic>
        <p:nvPicPr>
          <p:cNvPr id="285" name="Google Shape;285;p42"/>
          <p:cNvPicPr preferRelativeResize="0"/>
          <p:nvPr/>
        </p:nvPicPr>
        <p:blipFill>
          <a:blip r:embed="rId4">
            <a:alphaModFix/>
          </a:blip>
          <a:stretch>
            <a:fillRect/>
          </a:stretch>
        </p:blipFill>
        <p:spPr>
          <a:xfrm>
            <a:off x="5668625" y="608250"/>
            <a:ext cx="4842000" cy="5094326"/>
          </a:xfrm>
          <a:prstGeom prst="rect">
            <a:avLst/>
          </a:prstGeom>
          <a:noFill/>
          <a:ln>
            <a:noFill/>
          </a:ln>
        </p:spPr>
      </p:pic>
      <p:sp>
        <p:nvSpPr>
          <p:cNvPr id="286" name="Google Shape;286;p42"/>
          <p:cNvSpPr txBox="1"/>
          <p:nvPr/>
        </p:nvSpPr>
        <p:spPr>
          <a:xfrm>
            <a:off x="6783450" y="5702575"/>
            <a:ext cx="2981700" cy="37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3000" b="1">
                <a:latin typeface="Calibri"/>
                <a:ea typeface="Calibri"/>
                <a:cs typeface="Calibri"/>
                <a:sym typeface="Calibri"/>
              </a:rPr>
              <a:t>PUNTO DE VENTA</a:t>
            </a:r>
            <a:endParaRPr sz="3000" b="1">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43"/>
          <p:cNvPicPr preferRelativeResize="0"/>
          <p:nvPr/>
        </p:nvPicPr>
        <p:blipFill>
          <a:blip r:embed="rId3">
            <a:alphaModFix/>
          </a:blip>
          <a:stretch>
            <a:fillRect/>
          </a:stretch>
        </p:blipFill>
        <p:spPr>
          <a:xfrm>
            <a:off x="431950" y="487850"/>
            <a:ext cx="4338850" cy="4912325"/>
          </a:xfrm>
          <a:prstGeom prst="rect">
            <a:avLst/>
          </a:prstGeom>
          <a:noFill/>
          <a:ln>
            <a:noFill/>
          </a:ln>
        </p:spPr>
      </p:pic>
      <p:sp>
        <p:nvSpPr>
          <p:cNvPr id="293" name="Google Shape;293;p43"/>
          <p:cNvSpPr txBox="1"/>
          <p:nvPr/>
        </p:nvSpPr>
        <p:spPr>
          <a:xfrm>
            <a:off x="838625" y="5665325"/>
            <a:ext cx="3298500" cy="41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3000" b="1">
                <a:latin typeface="Calibri"/>
                <a:ea typeface="Calibri"/>
                <a:cs typeface="Calibri"/>
                <a:sym typeface="Calibri"/>
              </a:rPr>
              <a:t>ORDEN DE PEDIDO</a:t>
            </a:r>
            <a:endParaRPr sz="3000" b="1">
              <a:latin typeface="Calibri"/>
              <a:ea typeface="Calibri"/>
              <a:cs typeface="Calibri"/>
              <a:sym typeface="Calibri"/>
            </a:endParaRPr>
          </a:p>
        </p:txBody>
      </p:sp>
      <p:pic>
        <p:nvPicPr>
          <p:cNvPr id="294" name="Google Shape;294;p43"/>
          <p:cNvPicPr preferRelativeResize="0"/>
          <p:nvPr/>
        </p:nvPicPr>
        <p:blipFill>
          <a:blip r:embed="rId4">
            <a:alphaModFix/>
          </a:blip>
          <a:stretch>
            <a:fillRect/>
          </a:stretch>
        </p:blipFill>
        <p:spPr>
          <a:xfrm>
            <a:off x="5705900" y="592875"/>
            <a:ext cx="4525200" cy="4807300"/>
          </a:xfrm>
          <a:prstGeom prst="rect">
            <a:avLst/>
          </a:prstGeom>
          <a:noFill/>
          <a:ln>
            <a:noFill/>
          </a:ln>
        </p:spPr>
      </p:pic>
      <p:sp>
        <p:nvSpPr>
          <p:cNvPr id="295" name="Google Shape;295;p43"/>
          <p:cNvSpPr txBox="1"/>
          <p:nvPr/>
        </p:nvSpPr>
        <p:spPr>
          <a:xfrm>
            <a:off x="6468350" y="5609375"/>
            <a:ext cx="3000300" cy="41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ES" sz="3000" b="1">
                <a:latin typeface="Calibri"/>
                <a:ea typeface="Calibri"/>
                <a:cs typeface="Calibri"/>
                <a:sym typeface="Calibri"/>
              </a:rPr>
              <a:t>FACTURA</a:t>
            </a:r>
            <a:endParaRPr sz="3000" b="1">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4"/>
          <p:cNvSpPr txBox="1"/>
          <p:nvPr/>
        </p:nvSpPr>
        <p:spPr>
          <a:xfrm>
            <a:off x="2417300" y="447650"/>
            <a:ext cx="6428400" cy="118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3000" b="1">
                <a:solidFill>
                  <a:srgbClr val="FFFFFF"/>
                </a:solidFill>
                <a:latin typeface="Calibri"/>
                <a:ea typeface="Calibri"/>
                <a:cs typeface="Calibri"/>
                <a:sym typeface="Calibri"/>
              </a:rPr>
              <a:t>DiAGRAMA DE CLASES - UML</a:t>
            </a:r>
            <a:endParaRPr>
              <a:solidFill>
                <a:srgbClr val="FFFFFF"/>
              </a:solidFill>
              <a:latin typeface="Calibri"/>
              <a:ea typeface="Calibri"/>
              <a:cs typeface="Calibri"/>
              <a:sym typeface="Calibri"/>
            </a:endParaRPr>
          </a:p>
        </p:txBody>
      </p:sp>
      <p:pic>
        <p:nvPicPr>
          <p:cNvPr id="302" name="Google Shape;302;p44"/>
          <p:cNvPicPr preferRelativeResize="0"/>
          <p:nvPr/>
        </p:nvPicPr>
        <p:blipFill>
          <a:blip r:embed="rId3">
            <a:alphaModFix/>
          </a:blip>
          <a:stretch>
            <a:fillRect/>
          </a:stretch>
        </p:blipFill>
        <p:spPr>
          <a:xfrm>
            <a:off x="188200" y="1539925"/>
            <a:ext cx="6025176" cy="4673450"/>
          </a:xfrm>
          <a:prstGeom prst="rect">
            <a:avLst/>
          </a:prstGeom>
          <a:noFill/>
          <a:ln>
            <a:noFill/>
          </a:ln>
        </p:spPr>
      </p:pic>
      <p:pic>
        <p:nvPicPr>
          <p:cNvPr id="303" name="Google Shape;303;p44"/>
          <p:cNvPicPr preferRelativeResize="0"/>
          <p:nvPr/>
        </p:nvPicPr>
        <p:blipFill>
          <a:blip r:embed="rId4">
            <a:alphaModFix/>
          </a:blip>
          <a:stretch>
            <a:fillRect/>
          </a:stretch>
        </p:blipFill>
        <p:spPr>
          <a:xfrm>
            <a:off x="6410350" y="1539925"/>
            <a:ext cx="5685476" cy="46734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pic>
        <p:nvPicPr>
          <p:cNvPr id="309" name="Google Shape;309;p45"/>
          <p:cNvPicPr preferRelativeResize="0"/>
          <p:nvPr/>
        </p:nvPicPr>
        <p:blipFill>
          <a:blip r:embed="rId3">
            <a:alphaModFix/>
          </a:blip>
          <a:stretch>
            <a:fillRect/>
          </a:stretch>
        </p:blipFill>
        <p:spPr>
          <a:xfrm>
            <a:off x="456800" y="819300"/>
            <a:ext cx="10319675" cy="5219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15" name="Google Shape;315;p46"/>
          <p:cNvPicPr preferRelativeResize="0"/>
          <p:nvPr/>
        </p:nvPicPr>
        <p:blipFill>
          <a:blip r:embed="rId3">
            <a:alphaModFix/>
          </a:blip>
          <a:stretch>
            <a:fillRect/>
          </a:stretch>
        </p:blipFill>
        <p:spPr>
          <a:xfrm>
            <a:off x="152400" y="1387436"/>
            <a:ext cx="11887199" cy="5246914"/>
          </a:xfrm>
          <a:prstGeom prst="rect">
            <a:avLst/>
          </a:prstGeom>
          <a:noFill/>
          <a:ln>
            <a:noFill/>
          </a:ln>
        </p:spPr>
      </p:pic>
      <p:sp>
        <p:nvSpPr>
          <p:cNvPr id="316" name="Google Shape;316;p46"/>
          <p:cNvSpPr txBox="1">
            <a:spLocks noGrp="1"/>
          </p:cNvSpPr>
          <p:nvPr>
            <p:ph type="title" idx="4294967295"/>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ES" sz="3000" b="1"/>
              <a:t>DIAGRAMA DE CLASES VERSIÓN 1</a:t>
            </a:r>
            <a:endParaRPr sz="3000"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0"/>
          <p:cNvSpPr txBox="1"/>
          <p:nvPr/>
        </p:nvSpPr>
        <p:spPr>
          <a:xfrm>
            <a:off x="2250600" y="2990967"/>
            <a:ext cx="6507600" cy="1998900"/>
          </a:xfrm>
          <a:prstGeom prst="rect">
            <a:avLst/>
          </a:prstGeom>
          <a:noFill/>
          <a:ln>
            <a:noFill/>
          </a:ln>
        </p:spPr>
        <p:txBody>
          <a:bodyPr spcFirstLastPara="1" wrap="square" lIns="121900" tIns="121900" rIns="121900" bIns="121900" anchor="t" anchorCtr="0">
            <a:noAutofit/>
          </a:bodyPr>
          <a:lstStyle/>
          <a:p>
            <a:pPr marL="0" marR="0" lvl="0" indent="0" algn="just" rtl="0">
              <a:lnSpc>
                <a:spcPct val="115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14" name="Google Shape;114;p20"/>
          <p:cNvSpPr txBox="1"/>
          <p:nvPr/>
        </p:nvSpPr>
        <p:spPr>
          <a:xfrm>
            <a:off x="335550" y="423850"/>
            <a:ext cx="7969800" cy="5748000"/>
          </a:xfrm>
          <a:prstGeom prst="rect">
            <a:avLst/>
          </a:prstGeom>
          <a:noFill/>
          <a:ln>
            <a:noFill/>
          </a:ln>
        </p:spPr>
        <p:txBody>
          <a:bodyPr spcFirstLastPara="1" wrap="square" lIns="91425" tIns="91425" rIns="91425" bIns="91425" anchor="t" anchorCtr="0">
            <a:noAutofit/>
          </a:bodyPr>
          <a:lstStyle/>
          <a:p>
            <a:pPr marL="457200" marR="0" lvl="0" indent="0" algn="ctr" rtl="0">
              <a:lnSpc>
                <a:spcPct val="100000"/>
              </a:lnSpc>
              <a:spcBef>
                <a:spcPts val="0"/>
              </a:spcBef>
              <a:spcAft>
                <a:spcPts val="0"/>
              </a:spcAft>
              <a:buClr>
                <a:srgbClr val="000000"/>
              </a:buClr>
              <a:buSzPts val="3000"/>
              <a:buFont typeface="Arial"/>
              <a:buNone/>
            </a:pPr>
            <a:endParaRPr sz="3000" b="1" i="0" u="none" strike="noStrike" cap="none" dirty="0">
              <a:solidFill>
                <a:srgbClr val="FFFFFF"/>
              </a:solidFill>
              <a:latin typeface="Arial"/>
              <a:ea typeface="Arial"/>
              <a:cs typeface="Arial"/>
              <a:sym typeface="Arial"/>
            </a:endParaRPr>
          </a:p>
          <a:p>
            <a:pPr marL="457200" marR="0" lvl="0" indent="0" algn="ctr" rtl="0">
              <a:lnSpc>
                <a:spcPct val="100000"/>
              </a:lnSpc>
              <a:spcBef>
                <a:spcPts val="0"/>
              </a:spcBef>
              <a:spcAft>
                <a:spcPts val="0"/>
              </a:spcAft>
              <a:buClr>
                <a:srgbClr val="000000"/>
              </a:buClr>
              <a:buSzPts val="3000"/>
              <a:buFont typeface="Arial"/>
              <a:buNone/>
            </a:pPr>
            <a:endParaRPr sz="3000" b="1" i="0" u="none" strike="noStrike" cap="none" dirty="0">
              <a:solidFill>
                <a:srgbClr val="FFFFFF"/>
              </a:solidFill>
              <a:latin typeface="Arial"/>
              <a:ea typeface="Arial"/>
              <a:cs typeface="Arial"/>
              <a:sym typeface="Arial"/>
            </a:endParaRPr>
          </a:p>
          <a:p>
            <a:pPr marL="457200" marR="0" lvl="0" indent="0" algn="ctr" rtl="0">
              <a:lnSpc>
                <a:spcPct val="100000"/>
              </a:lnSpc>
              <a:spcBef>
                <a:spcPts val="0"/>
              </a:spcBef>
              <a:spcAft>
                <a:spcPts val="0"/>
              </a:spcAft>
              <a:buClr>
                <a:srgbClr val="000000"/>
              </a:buClr>
              <a:buSzPts val="3000"/>
              <a:buFont typeface="Arial"/>
              <a:buNone/>
            </a:pPr>
            <a:r>
              <a:rPr lang="es-ES" sz="3000" b="1" i="0" u="none" strike="noStrike" cap="none" dirty="0">
                <a:solidFill>
                  <a:srgbClr val="FFFFFF"/>
                </a:solidFill>
                <a:latin typeface="Arial"/>
                <a:ea typeface="Arial"/>
                <a:cs typeface="Arial"/>
                <a:sym typeface="Arial"/>
              </a:rPr>
              <a:t>PLANTEAMIENTO DEL PROBLEMA</a:t>
            </a:r>
            <a:endParaRPr sz="3000" b="1" i="0" u="none" strike="noStrike" cap="none" dirty="0">
              <a:solidFill>
                <a:srgbClr val="FFFFFF"/>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3000"/>
              <a:buFont typeface="Arial"/>
              <a:buNone/>
            </a:pPr>
            <a:endParaRPr sz="3000" b="0" i="0" u="none" strike="noStrike" cap="none" dirty="0">
              <a:solidFill>
                <a:srgbClr val="FFFFFF"/>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3000"/>
              <a:buFont typeface="Arial"/>
              <a:buNone/>
            </a:pPr>
            <a:endParaRPr sz="3000" b="0" i="0" u="none" strike="noStrike" cap="none" dirty="0">
              <a:solidFill>
                <a:srgbClr val="FFFFFF"/>
              </a:solidFill>
              <a:latin typeface="Arial"/>
              <a:ea typeface="Arial"/>
              <a:cs typeface="Arial"/>
              <a:sym typeface="Arial"/>
            </a:endParaRPr>
          </a:p>
          <a:p>
            <a:pPr marL="0" marR="0" lvl="0" indent="0" algn="just" rtl="0">
              <a:lnSpc>
                <a:spcPct val="100000"/>
              </a:lnSpc>
              <a:spcBef>
                <a:spcPts val="0"/>
              </a:spcBef>
              <a:spcAft>
                <a:spcPts val="0"/>
              </a:spcAft>
              <a:buNone/>
            </a:pPr>
            <a:r>
              <a:rPr lang="es-ES" sz="2400" b="0" i="0" u="none" strike="noStrike" cap="none" dirty="0">
                <a:solidFill>
                  <a:srgbClr val="FFFFFF"/>
                </a:solidFill>
                <a:latin typeface="Arial"/>
                <a:ea typeface="Arial"/>
                <a:cs typeface="Arial"/>
                <a:sym typeface="Arial"/>
              </a:rPr>
              <a:t>Se identifica 	</a:t>
            </a:r>
            <a:r>
              <a:rPr lang="es-ES" sz="2400" dirty="0">
                <a:solidFill>
                  <a:srgbClr val="FFFFFF"/>
                </a:solidFill>
              </a:rPr>
              <a:t>que la empresa Productos Campesino 100% Natural realiza el proceso de elaboración de productos de manera artesanal, con implementos básicos para la producción de arequipe, yogurt y manjar blanco.</a:t>
            </a:r>
            <a:endParaRPr sz="2400" dirty="0">
              <a:solidFill>
                <a:srgbClr val="FFFFFF"/>
              </a:solidFill>
            </a:endParaRPr>
          </a:p>
          <a:p>
            <a:pPr marL="0" marR="0" lvl="0" indent="0" algn="just" rtl="0">
              <a:lnSpc>
                <a:spcPct val="100000"/>
              </a:lnSpc>
              <a:spcBef>
                <a:spcPts val="0"/>
              </a:spcBef>
              <a:spcAft>
                <a:spcPts val="0"/>
              </a:spcAft>
              <a:buNone/>
            </a:pPr>
            <a:endParaRPr sz="2400" dirty="0">
              <a:solidFill>
                <a:srgbClr val="FFFFFF"/>
              </a:solidFill>
            </a:endParaRPr>
          </a:p>
          <a:p>
            <a:pPr marL="0" marR="0" lvl="0" indent="0" algn="just" rtl="0">
              <a:lnSpc>
                <a:spcPct val="100000"/>
              </a:lnSpc>
              <a:spcBef>
                <a:spcPts val="0"/>
              </a:spcBef>
              <a:spcAft>
                <a:spcPts val="0"/>
              </a:spcAft>
              <a:buNone/>
            </a:pPr>
            <a:r>
              <a:rPr lang="es-ES" sz="2400" dirty="0">
                <a:solidFill>
                  <a:srgbClr val="FFFFFF"/>
                </a:solidFill>
              </a:rPr>
              <a:t>Se identifica </a:t>
            </a:r>
            <a:r>
              <a:rPr lang="es-ES" sz="2400" dirty="0">
                <a:solidFill>
                  <a:schemeClr val="lt1"/>
                </a:solidFill>
              </a:rPr>
              <a:t>que la empresa Productos Campesino 100% Natural realiza el </a:t>
            </a:r>
            <a:r>
              <a:rPr lang="es-ES" sz="2400" b="0" i="0" u="none" strike="noStrike" cap="none" dirty="0">
                <a:solidFill>
                  <a:srgbClr val="FFFFFF"/>
                </a:solidFill>
                <a:latin typeface="Arial"/>
                <a:ea typeface="Arial"/>
                <a:cs typeface="Arial"/>
                <a:sym typeface="Arial"/>
              </a:rPr>
              <a:t>control y seguimiento al proceso de </a:t>
            </a:r>
            <a:r>
              <a:rPr lang="es-ES" sz="2400" dirty="0">
                <a:solidFill>
                  <a:srgbClr val="FFFFFF"/>
                </a:solidFill>
              </a:rPr>
              <a:t>ventas</a:t>
            </a:r>
            <a:r>
              <a:rPr lang="es-ES" sz="2400" b="0" i="0" u="none" strike="noStrike" cap="none" dirty="0">
                <a:solidFill>
                  <a:srgbClr val="FFFFFF"/>
                </a:solidFill>
                <a:latin typeface="Arial"/>
                <a:ea typeface="Arial"/>
                <a:cs typeface="Arial"/>
                <a:sym typeface="Arial"/>
              </a:rPr>
              <a:t> </a:t>
            </a:r>
            <a:r>
              <a:rPr lang="es-ES" sz="2400" dirty="0">
                <a:solidFill>
                  <a:srgbClr val="FFFFFF"/>
                </a:solidFill>
              </a:rPr>
              <a:t>de manera manual.</a:t>
            </a:r>
            <a:endParaRPr sz="2400" b="0" i="0" u="none" strike="noStrike" cap="none" dirty="0">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dirty="0">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dirty="0">
              <a:solidFill>
                <a:srgbClr val="FFFFFF"/>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3000"/>
              <a:buFont typeface="Arial"/>
              <a:buNone/>
            </a:pPr>
            <a:endParaRPr sz="3000" b="0" i="0" u="none" strike="noStrike" cap="none" dirty="0">
              <a:solidFill>
                <a:srgbClr val="FFFFFF"/>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3000"/>
              <a:buFont typeface="Arial"/>
              <a:buNone/>
            </a:pPr>
            <a:endParaRPr sz="3000" b="0" i="0" u="none" strike="noStrike" cap="none" dirty="0">
              <a:solidFill>
                <a:srgbClr val="FFFFFF"/>
              </a:solidFill>
              <a:latin typeface="Arial"/>
              <a:ea typeface="Arial"/>
              <a:cs typeface="Arial"/>
              <a:sym typeface="Arial"/>
            </a:endParaRPr>
          </a:p>
        </p:txBody>
      </p:sp>
      <p:pic>
        <p:nvPicPr>
          <p:cNvPr id="115" name="Google Shape;115;p20"/>
          <p:cNvPicPr preferRelativeResize="0"/>
          <p:nvPr/>
        </p:nvPicPr>
        <p:blipFill rotWithShape="1">
          <a:blip r:embed="rId3">
            <a:alphaModFix/>
          </a:blip>
          <a:srcRect/>
          <a:stretch/>
        </p:blipFill>
        <p:spPr>
          <a:xfrm>
            <a:off x="8758205" y="2137725"/>
            <a:ext cx="3011775" cy="3011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7"/>
          <p:cNvSpPr txBox="1"/>
          <p:nvPr/>
        </p:nvSpPr>
        <p:spPr>
          <a:xfrm>
            <a:off x="2417300" y="447650"/>
            <a:ext cx="6428400" cy="118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3000" b="1">
                <a:solidFill>
                  <a:srgbClr val="FFFFFF"/>
                </a:solidFill>
                <a:latin typeface="Calibri"/>
                <a:ea typeface="Calibri"/>
                <a:cs typeface="Calibri"/>
                <a:sym typeface="Calibri"/>
              </a:rPr>
              <a:t>DiAGRAMA DE DISTRIBUCIÓN - UML</a:t>
            </a:r>
            <a:endParaRPr>
              <a:solidFill>
                <a:srgbClr val="FFFFFF"/>
              </a:solidFill>
              <a:latin typeface="Calibri"/>
              <a:ea typeface="Calibri"/>
              <a:cs typeface="Calibri"/>
              <a:sym typeface="Calibri"/>
            </a:endParaRPr>
          </a:p>
        </p:txBody>
      </p:sp>
      <p:pic>
        <p:nvPicPr>
          <p:cNvPr id="323" name="Google Shape;323;p47"/>
          <p:cNvPicPr preferRelativeResize="0"/>
          <p:nvPr/>
        </p:nvPicPr>
        <p:blipFill>
          <a:blip r:embed="rId3">
            <a:alphaModFix/>
          </a:blip>
          <a:stretch>
            <a:fillRect/>
          </a:stretch>
        </p:blipFill>
        <p:spPr>
          <a:xfrm>
            <a:off x="1829650" y="1073600"/>
            <a:ext cx="8235574" cy="55607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pic>
        <p:nvPicPr>
          <p:cNvPr id="329" name="Google Shape;329;p48" descr="EDITORIAL3.jpg"/>
          <p:cNvPicPr preferRelativeResize="0"/>
          <p:nvPr/>
        </p:nvPicPr>
        <p:blipFill rotWithShape="1">
          <a:blip r:embed="rId3">
            <a:alphaModFix/>
          </a:blip>
          <a:srcRect t="14950"/>
          <a:stretch/>
        </p:blipFill>
        <p:spPr>
          <a:xfrm>
            <a:off x="-54226" y="-57320"/>
            <a:ext cx="12300451" cy="6972640"/>
          </a:xfrm>
          <a:prstGeom prst="rect">
            <a:avLst/>
          </a:prstGeom>
          <a:noFill/>
          <a:ln>
            <a:noFill/>
          </a:ln>
        </p:spPr>
      </p:pic>
      <p:sp>
        <p:nvSpPr>
          <p:cNvPr id="330" name="Google Shape;330;p48"/>
          <p:cNvSpPr/>
          <p:nvPr/>
        </p:nvSpPr>
        <p:spPr>
          <a:xfrm rot="-5400000">
            <a:off x="6128615" y="798944"/>
            <a:ext cx="7069656" cy="5274017"/>
          </a:xfrm>
          <a:prstGeom prst="rect">
            <a:avLst/>
          </a:prstGeom>
          <a:gradFill>
            <a:gsLst>
              <a:gs pos="0">
                <a:srgbClr val="000000">
                  <a:alpha val="45098"/>
                </a:srgbClr>
              </a:gs>
              <a:gs pos="100000">
                <a:srgbClr val="1F497D">
                  <a:alpha val="0"/>
                </a:srgbClr>
              </a:gs>
            </a:gsLst>
            <a:lin ang="16200000" scaled="0"/>
          </a:gradFill>
          <a:ln>
            <a:noFill/>
          </a:ln>
          <a:effectLst>
            <a:outerShdw blurRad="40000" dist="23000" dir="5400000" rotWithShape="0">
              <a:srgbClr val="000000">
                <a:alpha val="34117"/>
              </a:srgbClr>
            </a:outerShdw>
          </a:effectLst>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31" name="Google Shape;331;p48"/>
          <p:cNvSpPr txBox="1"/>
          <p:nvPr/>
        </p:nvSpPr>
        <p:spPr>
          <a:xfrm>
            <a:off x="7715250" y="1026675"/>
            <a:ext cx="4676100" cy="2234700"/>
          </a:xfrm>
          <a:prstGeom prst="rect">
            <a:avLst/>
          </a:prstGeom>
          <a:noFill/>
          <a:ln>
            <a:noFill/>
          </a:ln>
        </p:spPr>
        <p:txBody>
          <a:bodyPr spcFirstLastPara="1" wrap="square" lIns="121900" tIns="60925" rIns="121900" bIns="60925" anchor="t" anchorCtr="0">
            <a:noAutofit/>
          </a:bodyPr>
          <a:lstStyle/>
          <a:p>
            <a:pPr marL="457200" marR="0" lvl="0" indent="457200" algn="l" rtl="0">
              <a:lnSpc>
                <a:spcPct val="100000"/>
              </a:lnSpc>
              <a:spcBef>
                <a:spcPts val="0"/>
              </a:spcBef>
              <a:spcAft>
                <a:spcPts val="0"/>
              </a:spcAft>
              <a:buClr>
                <a:srgbClr val="000000"/>
              </a:buClr>
              <a:buSzPts val="3200"/>
              <a:buFont typeface="Arial"/>
              <a:buNone/>
            </a:pPr>
            <a:endParaRPr sz="4000" b="1">
              <a:solidFill>
                <a:schemeClr val="lt1"/>
              </a:solidFill>
              <a:latin typeface="Work Sans"/>
              <a:ea typeface="Work Sans"/>
              <a:cs typeface="Work Sans"/>
              <a:sym typeface="Work Sans"/>
            </a:endParaRPr>
          </a:p>
          <a:p>
            <a:pPr marL="457200" marR="0" lvl="0" indent="457200" algn="l" rtl="0">
              <a:lnSpc>
                <a:spcPct val="100000"/>
              </a:lnSpc>
              <a:spcBef>
                <a:spcPts val="0"/>
              </a:spcBef>
              <a:spcAft>
                <a:spcPts val="0"/>
              </a:spcAft>
              <a:buClr>
                <a:srgbClr val="000000"/>
              </a:buClr>
              <a:buSzPts val="3200"/>
              <a:buFont typeface="Arial"/>
              <a:buNone/>
            </a:pPr>
            <a:r>
              <a:rPr lang="es-ES" sz="4000" b="1" i="0" u="none" strike="noStrike" cap="none">
                <a:solidFill>
                  <a:schemeClr val="lt1"/>
                </a:solidFill>
                <a:latin typeface="Work Sans"/>
                <a:ea typeface="Work Sans"/>
                <a:cs typeface="Work Sans"/>
                <a:sym typeface="Work Sans"/>
              </a:rPr>
              <a:t>SICV</a:t>
            </a:r>
            <a:endParaRPr sz="4000" b="1" i="0" u="none" strike="noStrike" cap="none">
              <a:solidFill>
                <a:schemeClr val="lt1"/>
              </a:solidFill>
              <a:latin typeface="Work Sans"/>
              <a:ea typeface="Work Sans"/>
              <a:cs typeface="Work Sans"/>
              <a:sym typeface="Work Sans"/>
            </a:endParaRPr>
          </a:p>
          <a:p>
            <a:pPr marL="457200" marR="0" lvl="0" indent="457200" algn="l" rtl="0">
              <a:lnSpc>
                <a:spcPct val="100000"/>
              </a:lnSpc>
              <a:spcBef>
                <a:spcPts val="0"/>
              </a:spcBef>
              <a:spcAft>
                <a:spcPts val="0"/>
              </a:spcAft>
              <a:buClr>
                <a:srgbClr val="000000"/>
              </a:buClr>
              <a:buSzPts val="3200"/>
              <a:buFont typeface="Arial"/>
              <a:buNone/>
            </a:pPr>
            <a:endParaRPr sz="4000" b="1">
              <a:solidFill>
                <a:schemeClr val="lt1"/>
              </a:solidFill>
              <a:latin typeface="Work Sans"/>
              <a:ea typeface="Work Sans"/>
              <a:cs typeface="Work Sans"/>
              <a:sym typeface="Work Sans"/>
            </a:endParaRPr>
          </a:p>
        </p:txBody>
      </p:sp>
      <p:sp>
        <p:nvSpPr>
          <p:cNvPr id="332" name="Google Shape;332;p48"/>
          <p:cNvSpPr txBox="1"/>
          <p:nvPr/>
        </p:nvSpPr>
        <p:spPr>
          <a:xfrm>
            <a:off x="6410750" y="2243775"/>
            <a:ext cx="5001600" cy="1017600"/>
          </a:xfrm>
          <a:prstGeom prst="rect">
            <a:avLst/>
          </a:prstGeom>
          <a:no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Clr>
                <a:srgbClr val="000000"/>
              </a:buClr>
              <a:buSzPts val="2133"/>
              <a:buFont typeface="Arial"/>
              <a:buNone/>
            </a:pPr>
            <a:r>
              <a:rPr lang="es-ES" sz="3000" b="0" i="0" u="none" strike="noStrike" cap="none">
                <a:solidFill>
                  <a:schemeClr val="lt1"/>
                </a:solidFill>
                <a:latin typeface="Work Sans"/>
                <a:ea typeface="Work Sans"/>
                <a:cs typeface="Work Sans"/>
                <a:sym typeface="Work Sans"/>
              </a:rPr>
              <a:t>Sistema de Información Control Ventas</a:t>
            </a:r>
            <a:endParaRPr sz="3000" b="0" i="0" u="none" strike="noStrike" cap="none">
              <a:solidFill>
                <a:schemeClr val="dk1"/>
              </a:solidFill>
              <a:latin typeface="Calibri"/>
              <a:ea typeface="Calibri"/>
              <a:cs typeface="Calibri"/>
              <a:sym typeface="Calibri"/>
            </a:endParaRPr>
          </a:p>
        </p:txBody>
      </p:sp>
      <p:pic>
        <p:nvPicPr>
          <p:cNvPr id="333" name="Google Shape;333;p48"/>
          <p:cNvPicPr preferRelativeResize="0"/>
          <p:nvPr/>
        </p:nvPicPr>
        <p:blipFill rotWithShape="1">
          <a:blip r:embed="rId4">
            <a:alphaModFix/>
          </a:blip>
          <a:srcRect/>
          <a:stretch/>
        </p:blipFill>
        <p:spPr>
          <a:xfrm rot="10800000" flipH="1">
            <a:off x="8265146" y="1285026"/>
            <a:ext cx="3053950" cy="106450"/>
          </a:xfrm>
          <a:prstGeom prst="rect">
            <a:avLst/>
          </a:prstGeom>
          <a:noFill/>
          <a:ln>
            <a:noFill/>
          </a:ln>
        </p:spPr>
      </p:pic>
      <p:pic>
        <p:nvPicPr>
          <p:cNvPr id="334" name="Google Shape;334;p48" descr="naranja.png"/>
          <p:cNvPicPr preferRelativeResize="0"/>
          <p:nvPr/>
        </p:nvPicPr>
        <p:blipFill rotWithShape="1">
          <a:blip r:embed="rId5">
            <a:alphaModFix/>
          </a:blip>
          <a:srcRect l="21032" t="19996" r="22452" b="17818"/>
          <a:stretch/>
        </p:blipFill>
        <p:spPr>
          <a:xfrm>
            <a:off x="396273" y="387278"/>
            <a:ext cx="801836" cy="804925"/>
          </a:xfrm>
          <a:prstGeom prst="rect">
            <a:avLst/>
          </a:prstGeom>
          <a:noFill/>
          <a:ln>
            <a:noFill/>
          </a:ln>
        </p:spPr>
      </p:pic>
      <p:pic>
        <p:nvPicPr>
          <p:cNvPr id="335" name="Google Shape;335;p48"/>
          <p:cNvPicPr preferRelativeResize="0"/>
          <p:nvPr/>
        </p:nvPicPr>
        <p:blipFill rotWithShape="1">
          <a:blip r:embed="rId4">
            <a:alphaModFix/>
          </a:blip>
          <a:srcRect/>
          <a:stretch/>
        </p:blipFill>
        <p:spPr>
          <a:xfrm rot="10800000" flipH="1">
            <a:off x="8265151" y="2243775"/>
            <a:ext cx="3246225" cy="727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1"/>
          <p:cNvSpPr txBox="1"/>
          <p:nvPr/>
        </p:nvSpPr>
        <p:spPr>
          <a:xfrm>
            <a:off x="913150" y="894525"/>
            <a:ext cx="9895500" cy="5274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s-ES" sz="3000" b="1" i="0" u="none" strike="noStrike" cap="none">
                <a:solidFill>
                  <a:srgbClr val="000000"/>
                </a:solidFill>
                <a:latin typeface="Calibri"/>
                <a:ea typeface="Calibri"/>
                <a:cs typeface="Calibri"/>
                <a:sym typeface="Calibri"/>
              </a:rPr>
              <a:t>OBJETIVO</a:t>
            </a:r>
            <a:endParaRPr sz="30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800"/>
              <a:buFont typeface="Arial"/>
              <a:buNone/>
            </a:pPr>
            <a:endParaRPr sz="3000" b="1" i="0" u="none" strike="noStrike" cap="none">
              <a:solidFill>
                <a:srgbClr val="000000"/>
              </a:solidFill>
            </a:endParaRPr>
          </a:p>
          <a:p>
            <a:pPr marL="0" marR="0" lvl="0" indent="0" algn="l" rtl="0">
              <a:lnSpc>
                <a:spcPct val="100000"/>
              </a:lnSpc>
              <a:spcBef>
                <a:spcPts val="0"/>
              </a:spcBef>
              <a:spcAft>
                <a:spcPts val="0"/>
              </a:spcAft>
              <a:buClr>
                <a:srgbClr val="000000"/>
              </a:buClr>
              <a:buSzPts val="2800"/>
              <a:buFont typeface="Arial"/>
              <a:buNone/>
            </a:pPr>
            <a:endParaRPr sz="3000" b="1" i="0" u="none" strike="noStrike" cap="none">
              <a:solidFill>
                <a:srgbClr val="000000"/>
              </a:solidFill>
            </a:endParaRPr>
          </a:p>
          <a:p>
            <a:pPr marL="0" marR="0" lvl="0" indent="0" algn="just" rtl="0">
              <a:lnSpc>
                <a:spcPct val="100000"/>
              </a:lnSpc>
              <a:spcBef>
                <a:spcPts val="0"/>
              </a:spcBef>
              <a:spcAft>
                <a:spcPts val="0"/>
              </a:spcAft>
              <a:buClr>
                <a:srgbClr val="000000"/>
              </a:buClr>
              <a:buSzPts val="2800"/>
              <a:buFont typeface="Arial"/>
              <a:buNone/>
            </a:pPr>
            <a:r>
              <a:rPr lang="es-ES" sz="3000" i="0" u="none" strike="noStrike" cap="none">
                <a:solidFill>
                  <a:srgbClr val="000000"/>
                </a:solidFill>
              </a:rPr>
              <a:t>Desarrollar</a:t>
            </a:r>
            <a:r>
              <a:rPr lang="es-ES" sz="3000"/>
              <a:t> un sistema de información</a:t>
            </a:r>
            <a:r>
              <a:rPr lang="es-ES" sz="3000" i="0" u="none" strike="noStrike" cap="none">
                <a:solidFill>
                  <a:srgbClr val="000000"/>
                </a:solidFill>
              </a:rPr>
              <a:t> web SICV que </a:t>
            </a:r>
            <a:r>
              <a:rPr lang="es-ES" sz="3000"/>
              <a:t>permita </a:t>
            </a:r>
            <a:r>
              <a:rPr lang="es-ES" sz="3000" i="0" u="none" strike="noStrike" cap="none">
                <a:solidFill>
                  <a:srgbClr val="000000"/>
                </a:solidFill>
              </a:rPr>
              <a:t>dar seguimiento a los procesos de </a:t>
            </a:r>
            <a:r>
              <a:rPr lang="es-ES" sz="3000"/>
              <a:t>producción</a:t>
            </a:r>
            <a:r>
              <a:rPr lang="es-ES" sz="3000" i="0" u="none" strike="noStrike" cap="none">
                <a:solidFill>
                  <a:srgbClr val="000000"/>
                </a:solidFill>
              </a:rPr>
              <a:t> y ventas de la empresa Productos Campesi</a:t>
            </a:r>
            <a:r>
              <a:rPr lang="es-ES" sz="3000"/>
              <a:t>no 100% Natural.</a:t>
            </a:r>
            <a:endParaRPr sz="3000" i="0" u="none" strike="noStrike" cap="none">
              <a:solidFill>
                <a:srgbClr val="000000"/>
              </a:solidFill>
            </a:endParaRPr>
          </a:p>
          <a:p>
            <a:pPr marL="0" marR="0" lvl="0" indent="0" algn="just"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Calibri"/>
              <a:ea typeface="Calibri"/>
              <a:cs typeface="Calibri"/>
              <a:sym typeface="Calibri"/>
            </a:endParaRPr>
          </a:p>
        </p:txBody>
      </p:sp>
      <p:pic>
        <p:nvPicPr>
          <p:cNvPr id="122" name="Google Shape;122;p21"/>
          <p:cNvPicPr preferRelativeResize="0"/>
          <p:nvPr/>
        </p:nvPicPr>
        <p:blipFill rotWithShape="1">
          <a:blip r:embed="rId3">
            <a:alphaModFix/>
          </a:blip>
          <a:srcRect/>
          <a:stretch/>
        </p:blipFill>
        <p:spPr>
          <a:xfrm>
            <a:off x="4995775" y="4727175"/>
            <a:ext cx="2383400" cy="1952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2"/>
          <p:cNvSpPr txBox="1"/>
          <p:nvPr/>
        </p:nvSpPr>
        <p:spPr>
          <a:xfrm>
            <a:off x="894525" y="754800"/>
            <a:ext cx="7961400" cy="5544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s-ES" sz="3000" b="1" i="0" u="none" strike="noStrike" cap="none" dirty="0">
                <a:solidFill>
                  <a:srgbClr val="000000"/>
                </a:solidFill>
                <a:latin typeface="Calibri"/>
                <a:ea typeface="Calibri"/>
                <a:cs typeface="Calibri"/>
                <a:sym typeface="Calibri"/>
              </a:rPr>
              <a:t>OBJETIVOS ESPECÍFICOS</a:t>
            </a:r>
            <a:endParaRPr sz="3000" b="1" i="0" u="none"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000"/>
              <a:buFont typeface="Arial"/>
              <a:buNone/>
            </a:pPr>
            <a:endParaRPr sz="3000" b="1" i="0" u="none" strike="noStrike" cap="none" dirty="0">
              <a:solidFill>
                <a:srgbClr val="000000"/>
              </a:solidFill>
              <a:latin typeface="Calibri"/>
              <a:ea typeface="Calibri"/>
              <a:cs typeface="Calibri"/>
              <a:sym typeface="Calibri"/>
            </a:endParaRPr>
          </a:p>
          <a:p>
            <a:pPr marL="450000" marR="0" lvl="0" indent="-419100" algn="just" rtl="0">
              <a:lnSpc>
                <a:spcPct val="115000"/>
              </a:lnSpc>
              <a:spcBef>
                <a:spcPts val="1200"/>
              </a:spcBef>
              <a:spcAft>
                <a:spcPts val="0"/>
              </a:spcAft>
              <a:buClr>
                <a:schemeClr val="dk1"/>
              </a:buClr>
              <a:buSzPts val="2400"/>
              <a:buChar char="-"/>
            </a:pPr>
            <a:r>
              <a:rPr lang="es-ES" sz="2400" dirty="0">
                <a:solidFill>
                  <a:schemeClr val="dk1"/>
                </a:solidFill>
              </a:rPr>
              <a:t>Gestionar los usuarios del sistema de web SICV.</a:t>
            </a:r>
            <a:endParaRPr sz="2400" dirty="0">
              <a:solidFill>
                <a:schemeClr val="dk1"/>
              </a:solidFill>
            </a:endParaRPr>
          </a:p>
          <a:p>
            <a:pPr marL="450000" marR="0" lvl="0" indent="-419100" algn="just" rtl="0">
              <a:lnSpc>
                <a:spcPct val="115000"/>
              </a:lnSpc>
              <a:spcBef>
                <a:spcPts val="0"/>
              </a:spcBef>
              <a:spcAft>
                <a:spcPts val="0"/>
              </a:spcAft>
              <a:buClr>
                <a:schemeClr val="dk1"/>
              </a:buClr>
              <a:buSzPts val="2400"/>
              <a:buChar char="-"/>
            </a:pPr>
            <a:r>
              <a:rPr lang="es-ES" sz="2400" dirty="0">
                <a:solidFill>
                  <a:schemeClr val="dk1"/>
                </a:solidFill>
              </a:rPr>
              <a:t>Gestionar el seguimiento al proceso de producción de Arequipe Artesanal, Yogurt y Manjar Blanco de la empresa Productos Campesinos 100% Natural.</a:t>
            </a:r>
            <a:endParaRPr sz="2400" dirty="0">
              <a:solidFill>
                <a:schemeClr val="dk1"/>
              </a:solidFill>
            </a:endParaRPr>
          </a:p>
          <a:p>
            <a:pPr marL="450000" lvl="0" indent="-419100" algn="just" rtl="0">
              <a:lnSpc>
                <a:spcPct val="115000"/>
              </a:lnSpc>
              <a:spcBef>
                <a:spcPts val="0"/>
              </a:spcBef>
              <a:spcAft>
                <a:spcPts val="0"/>
              </a:spcAft>
              <a:buClr>
                <a:schemeClr val="dk1"/>
              </a:buClr>
              <a:buSzPts val="2400"/>
              <a:buChar char="-"/>
            </a:pPr>
            <a:r>
              <a:rPr lang="es-ES" sz="2400" dirty="0">
                <a:solidFill>
                  <a:schemeClr val="dk1"/>
                </a:solidFill>
              </a:rPr>
              <a:t>Gestionar el seguimiento al proceso de ventas de Arequipe Artesanal, Yogurt y Manjar Blanco de la empresa Productos Campesinos 100% Natural.</a:t>
            </a:r>
            <a:endParaRPr sz="2400" dirty="0">
              <a:solidFill>
                <a:schemeClr val="dk1"/>
              </a:solidFill>
            </a:endParaRPr>
          </a:p>
          <a:p>
            <a:pPr marL="450000" lvl="0" indent="-419100" algn="just" rtl="0">
              <a:lnSpc>
                <a:spcPct val="115000"/>
              </a:lnSpc>
              <a:spcBef>
                <a:spcPts val="0"/>
              </a:spcBef>
              <a:spcAft>
                <a:spcPts val="0"/>
              </a:spcAft>
              <a:buClr>
                <a:schemeClr val="dk1"/>
              </a:buClr>
              <a:buSzPts val="2400"/>
              <a:buChar char="-"/>
            </a:pPr>
            <a:r>
              <a:rPr lang="es-ES" sz="2400" dirty="0">
                <a:solidFill>
                  <a:schemeClr val="dk1"/>
                </a:solidFill>
              </a:rPr>
              <a:t>Gestionar los reportes documentales y gráficos de la empresa  Productos Campesinos 100% Natural.</a:t>
            </a:r>
            <a:endParaRPr sz="2400" dirty="0">
              <a:solidFill>
                <a:schemeClr val="dk1"/>
              </a:solidFill>
            </a:endParaRPr>
          </a:p>
          <a:p>
            <a:pPr marL="4572000" lvl="0" indent="0" algn="just" rtl="0">
              <a:lnSpc>
                <a:spcPct val="115000"/>
              </a:lnSpc>
              <a:spcBef>
                <a:spcPts val="1200"/>
              </a:spcBef>
              <a:spcAft>
                <a:spcPts val="0"/>
              </a:spcAft>
              <a:buNone/>
            </a:pPr>
            <a:endParaRPr sz="2400" dirty="0">
              <a:solidFill>
                <a:schemeClr val="dk1"/>
              </a:solidFill>
            </a:endParaRPr>
          </a:p>
          <a:p>
            <a:pPr marL="0" marR="0" lvl="0" indent="0" algn="just" rtl="0">
              <a:lnSpc>
                <a:spcPct val="115000"/>
              </a:lnSpc>
              <a:spcBef>
                <a:spcPts val="1200"/>
              </a:spcBef>
              <a:spcAft>
                <a:spcPts val="0"/>
              </a:spcAft>
              <a:buNone/>
            </a:pPr>
            <a:endParaRPr sz="2400" dirty="0">
              <a:solidFill>
                <a:schemeClr val="dk1"/>
              </a:solidFill>
            </a:endParaRPr>
          </a:p>
          <a:p>
            <a:pPr marL="457200" marR="0" lvl="0" indent="0" algn="just" rtl="0">
              <a:lnSpc>
                <a:spcPct val="115000"/>
              </a:lnSpc>
              <a:spcBef>
                <a:spcPts val="0"/>
              </a:spcBef>
              <a:spcAft>
                <a:spcPts val="0"/>
              </a:spcAft>
              <a:buNone/>
            </a:pPr>
            <a:endParaRPr sz="2400" b="1" i="0" u="none" strike="noStrike" cap="none" dirty="0">
              <a:solidFill>
                <a:srgbClr val="000000"/>
              </a:solidFill>
              <a:latin typeface="Arial"/>
              <a:ea typeface="Arial"/>
              <a:cs typeface="Arial"/>
              <a:sym typeface="Arial"/>
            </a:endParaRPr>
          </a:p>
        </p:txBody>
      </p:sp>
      <p:pic>
        <p:nvPicPr>
          <p:cNvPr id="129" name="Google Shape;129;p22"/>
          <p:cNvPicPr preferRelativeResize="0"/>
          <p:nvPr/>
        </p:nvPicPr>
        <p:blipFill rotWithShape="1">
          <a:blip r:embed="rId3">
            <a:alphaModFix/>
          </a:blip>
          <a:srcRect/>
          <a:stretch/>
        </p:blipFill>
        <p:spPr>
          <a:xfrm>
            <a:off x="9185675" y="2133400"/>
            <a:ext cx="2350775" cy="3074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3"/>
          <p:cNvSpPr txBox="1"/>
          <p:nvPr/>
        </p:nvSpPr>
        <p:spPr>
          <a:xfrm>
            <a:off x="4367350" y="543700"/>
            <a:ext cx="4156800" cy="149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3000"/>
              <a:buFont typeface="Arial"/>
              <a:buNone/>
            </a:pPr>
            <a:r>
              <a:rPr lang="es-ES" sz="3000" b="1">
                <a:solidFill>
                  <a:schemeClr val="dk1"/>
                </a:solidFill>
                <a:latin typeface="Calibri"/>
                <a:ea typeface="Calibri"/>
                <a:cs typeface="Calibri"/>
                <a:sym typeface="Calibri"/>
              </a:rPr>
              <a:t>JUSTIFICACIÓN </a:t>
            </a:r>
            <a:endParaRPr sz="2200" i="1">
              <a:latin typeface="Calibri"/>
              <a:ea typeface="Calibri"/>
              <a:cs typeface="Calibri"/>
              <a:sym typeface="Calibri"/>
            </a:endParaRPr>
          </a:p>
        </p:txBody>
      </p:sp>
      <p:sp>
        <p:nvSpPr>
          <p:cNvPr id="136" name="Google Shape;136;p23"/>
          <p:cNvSpPr txBox="1"/>
          <p:nvPr/>
        </p:nvSpPr>
        <p:spPr>
          <a:xfrm>
            <a:off x="1149750" y="1804325"/>
            <a:ext cx="9892500" cy="3269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s-ES" sz="2200" dirty="0">
                <a:solidFill>
                  <a:schemeClr val="dk1"/>
                </a:solidFill>
              </a:rPr>
              <a:t>El Sistema de Información Web SICV, es una herramienta software que permite dar un seguimiento eficaz a la información que corresponde a los procesos de producción y venta de productos de la empresa Productos Campesino 100% Natural. En el proceso de producción, la elaboración de productos se agilizará desde la toma de pedidos solicitados hasta la entrega al cliente final, ya que se registrará en tiempo real el pedido, lo que permitirá al administrador enviar la lista de órdenes de pedido de forma rápida, garantizando la calidad de los datos y optimizar los tiempos de entrega. De igual manera agiliza el control y seguimiento al proceso de las ventas.</a:t>
            </a:r>
            <a:endParaRPr sz="3600" dirty="0">
              <a:latin typeface="Calibri"/>
              <a:ea typeface="Calibri"/>
              <a:cs typeface="Calibri"/>
              <a:sym typeface="Calibri"/>
            </a:endParaRPr>
          </a:p>
          <a:p>
            <a:pPr marL="0" lvl="0" indent="0" algn="just" rtl="0">
              <a:spcBef>
                <a:spcPts val="0"/>
              </a:spcBef>
              <a:spcAft>
                <a:spcPts val="0"/>
              </a:spcAft>
              <a:buNone/>
            </a:pPr>
            <a:endParaRPr sz="1800" dirty="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4"/>
          <p:cNvSpPr txBox="1"/>
          <p:nvPr/>
        </p:nvSpPr>
        <p:spPr>
          <a:xfrm>
            <a:off x="2250600" y="2990967"/>
            <a:ext cx="6507600" cy="1998900"/>
          </a:xfrm>
          <a:prstGeom prst="rect">
            <a:avLst/>
          </a:prstGeom>
          <a:noFill/>
          <a:ln>
            <a:noFill/>
          </a:ln>
        </p:spPr>
        <p:txBody>
          <a:bodyPr spcFirstLastPara="1" wrap="square" lIns="121900" tIns="121900" rIns="121900" bIns="121900" anchor="t" anchorCtr="0">
            <a:noAutofit/>
          </a:bodyPr>
          <a:lstStyle/>
          <a:p>
            <a:pPr marL="0" marR="0" lvl="0" indent="0" algn="just" rtl="0">
              <a:lnSpc>
                <a:spcPct val="115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43" name="Google Shape;143;p24"/>
          <p:cNvSpPr txBox="1"/>
          <p:nvPr/>
        </p:nvSpPr>
        <p:spPr>
          <a:xfrm>
            <a:off x="602100" y="345250"/>
            <a:ext cx="10987800" cy="596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s-ES" sz="3000" b="1" i="0" u="none" strike="noStrike" cap="none">
                <a:solidFill>
                  <a:srgbClr val="FFFFFF"/>
                </a:solidFill>
                <a:latin typeface="Calibri"/>
                <a:ea typeface="Calibri"/>
                <a:cs typeface="Calibri"/>
                <a:sym typeface="Calibri"/>
              </a:rPr>
              <a:t> </a:t>
            </a:r>
            <a:r>
              <a:rPr lang="es-ES" sz="3000" b="0" i="0" u="none" strike="noStrike" cap="none">
                <a:solidFill>
                  <a:srgbClr val="FFFFFF"/>
                </a:solidFill>
                <a:latin typeface="Arial"/>
                <a:ea typeface="Arial"/>
                <a:cs typeface="Arial"/>
                <a:sym typeface="Arial"/>
              </a:rPr>
              <a:t> DIAGRAMA DE PROCESOS BPMN</a:t>
            </a:r>
            <a:endParaRPr sz="30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r>
              <a:rPr lang="es-ES" sz="2400">
                <a:solidFill>
                  <a:srgbClr val="FFFFFF"/>
                </a:solidFill>
              </a:rPr>
              <a:t>Representación </a:t>
            </a:r>
            <a:r>
              <a:rPr lang="es-ES" sz="2400" b="0" i="0" u="none" strike="noStrike" cap="none">
                <a:solidFill>
                  <a:srgbClr val="FFFFFF"/>
                </a:solidFill>
                <a:latin typeface="Arial"/>
                <a:ea typeface="Arial"/>
                <a:cs typeface="Arial"/>
                <a:sym typeface="Arial"/>
              </a:rPr>
              <a:t>Gráfica de</a:t>
            </a:r>
            <a:r>
              <a:rPr lang="es-ES" sz="2400">
                <a:solidFill>
                  <a:srgbClr val="FFFFFF"/>
                </a:solidFill>
              </a:rPr>
              <a:t> los </a:t>
            </a:r>
            <a:r>
              <a:rPr lang="es-ES" sz="2400" b="0" i="0" u="none" strike="noStrike" cap="none">
                <a:solidFill>
                  <a:srgbClr val="FFFFFF"/>
                </a:solidFill>
                <a:latin typeface="Arial"/>
                <a:ea typeface="Arial"/>
                <a:cs typeface="Arial"/>
                <a:sym typeface="Arial"/>
              </a:rPr>
              <a:t>procesos a desarrollar</a:t>
            </a:r>
            <a:endParaRPr sz="24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rgbClr val="FFFFFF"/>
              </a:solidFill>
              <a:latin typeface="Arial"/>
              <a:ea typeface="Arial"/>
              <a:cs typeface="Arial"/>
              <a:sym typeface="Arial"/>
            </a:endParaRPr>
          </a:p>
        </p:txBody>
      </p:sp>
      <p:pic>
        <p:nvPicPr>
          <p:cNvPr id="144" name="Google Shape;144;p24"/>
          <p:cNvPicPr preferRelativeResize="0"/>
          <p:nvPr/>
        </p:nvPicPr>
        <p:blipFill rotWithShape="1">
          <a:blip r:embed="rId3">
            <a:alphaModFix/>
          </a:blip>
          <a:srcRect l="17523" t="17737" r="22749" b="7389"/>
          <a:stretch/>
        </p:blipFill>
        <p:spPr>
          <a:xfrm>
            <a:off x="1914950" y="1884575"/>
            <a:ext cx="8362099" cy="4628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p:nvPr/>
        </p:nvSpPr>
        <p:spPr>
          <a:xfrm>
            <a:off x="950425" y="614975"/>
            <a:ext cx="9746700" cy="5590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endParaRPr sz="30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000"/>
              <a:buFont typeface="Arial"/>
              <a:buNone/>
            </a:pPr>
            <a:r>
              <a:rPr lang="es-ES" sz="3000" b="1" i="0" u="none" strike="noStrike" cap="none">
                <a:solidFill>
                  <a:srgbClr val="000000"/>
                </a:solidFill>
                <a:latin typeface="Calibri"/>
                <a:ea typeface="Calibri"/>
                <a:cs typeface="Calibri"/>
                <a:sym typeface="Calibri"/>
              </a:rPr>
              <a:t>ALCANCE DEL PROYECTO</a:t>
            </a:r>
            <a:endParaRPr sz="30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000"/>
              <a:buFont typeface="Arial"/>
              <a:buNone/>
            </a:pPr>
            <a:endParaRPr sz="3000" b="1">
              <a:latin typeface="Calibri"/>
              <a:ea typeface="Calibri"/>
              <a:cs typeface="Calibri"/>
              <a:sym typeface="Calibri"/>
            </a:endParaRPr>
          </a:p>
          <a:p>
            <a:pPr marL="0" marR="0" lvl="0" indent="0" algn="just" rtl="0">
              <a:lnSpc>
                <a:spcPct val="100000"/>
              </a:lnSpc>
              <a:spcBef>
                <a:spcPts val="0"/>
              </a:spcBef>
              <a:spcAft>
                <a:spcPts val="0"/>
              </a:spcAft>
              <a:buNone/>
            </a:pPr>
            <a:r>
              <a:rPr lang="es-ES" sz="1900">
                <a:solidFill>
                  <a:schemeClr val="dk1"/>
                </a:solidFill>
              </a:rPr>
              <a:t>Desarrollar un Sistema de Información Web para el seguimiento al proceso de producción y venta de productos la Empresa Productos Campesino 100% Natural, sin embargo, no se va a tener en en cuenta procesos como contabilidad y finanzas de la empresa. El tiempo de duración del proyecto está estipulado a 2 años, en los cuales se desarrollarán actividades que permitan especificar los requisitos necesarios para desarrollar el sistema de información, como creación de instrumentos de recolección de la información del proceso de producción y venta, la elicitación de requisitos tanto funcionales, como no funcionales. Además de actividades de analizar los requisitos del cliente para construir el sistema de información, lo anterior está compuesto por elaboración de diagramas UML como los casos de uso y diagrama de clases, también el Modelo Relacional MER.(Las actividades van función de las Competencias del Tecnólogo y los Entregables del proyecto Formativo durante los trimestres)</a:t>
            </a:r>
            <a:endParaRPr sz="1900">
              <a:solidFill>
                <a:schemeClr val="dk1"/>
              </a:solidFill>
            </a:endParaRPr>
          </a:p>
          <a:p>
            <a:pPr marL="0" marR="0" lvl="0" indent="0" algn="l" rtl="0">
              <a:lnSpc>
                <a:spcPct val="100000"/>
              </a:lnSpc>
              <a:spcBef>
                <a:spcPts val="0"/>
              </a:spcBef>
              <a:spcAft>
                <a:spcPts val="0"/>
              </a:spcAft>
              <a:buClr>
                <a:srgbClr val="000000"/>
              </a:buClr>
              <a:buSzPts val="3000"/>
              <a:buFont typeface="Arial"/>
              <a:buNone/>
            </a:pPr>
            <a:endParaRPr sz="3000" b="1">
              <a:latin typeface="Calibri"/>
              <a:ea typeface="Calibri"/>
              <a:cs typeface="Calibri"/>
              <a:sym typeface="Calibri"/>
            </a:endParaRPr>
          </a:p>
          <a:p>
            <a:pPr marL="457200" marR="0" lvl="0" indent="0" algn="just" rtl="0">
              <a:lnSpc>
                <a:spcPct val="115000"/>
              </a:lnSpc>
              <a:spcBef>
                <a:spcPts val="1200"/>
              </a:spcBef>
              <a:spcAft>
                <a:spcPts val="0"/>
              </a:spcAft>
              <a:buNone/>
            </a:pPr>
            <a:endParaRPr sz="3000" b="1" i="0" u="none" strike="noStrike" cap="none">
              <a:solidFill>
                <a:srgbClr val="000000"/>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6"/>
          <p:cNvSpPr txBox="1"/>
          <p:nvPr/>
        </p:nvSpPr>
        <p:spPr>
          <a:xfrm>
            <a:off x="894525" y="754800"/>
            <a:ext cx="9690600" cy="5544000"/>
          </a:xfrm>
          <a:prstGeom prst="rect">
            <a:avLst/>
          </a:prstGeom>
          <a:noFill/>
          <a:ln>
            <a:noFill/>
          </a:ln>
        </p:spPr>
        <p:txBody>
          <a:bodyPr spcFirstLastPara="1" wrap="square" lIns="91425" tIns="91425" rIns="91425" bIns="91425" anchor="t" anchorCtr="0">
            <a:noAutofit/>
          </a:bodyPr>
          <a:lstStyle/>
          <a:p>
            <a:pPr marL="2743200" marR="0" lvl="0" indent="0" algn="l" rtl="0">
              <a:lnSpc>
                <a:spcPct val="115000"/>
              </a:lnSpc>
              <a:spcBef>
                <a:spcPts val="1200"/>
              </a:spcBef>
              <a:spcAft>
                <a:spcPts val="1200"/>
              </a:spcAft>
              <a:buClr>
                <a:srgbClr val="000000"/>
              </a:buClr>
              <a:buSzPts val="2400"/>
              <a:buFont typeface="Arial"/>
              <a:buNone/>
            </a:pPr>
            <a:endParaRPr sz="2400" b="1" i="0" u="none" strike="noStrike" cap="none">
              <a:solidFill>
                <a:srgbClr val="000000"/>
              </a:solidFill>
              <a:latin typeface="Arial"/>
              <a:ea typeface="Arial"/>
              <a:cs typeface="Arial"/>
              <a:sym typeface="Arial"/>
            </a:endParaRPr>
          </a:p>
        </p:txBody>
      </p:sp>
      <p:sp>
        <p:nvSpPr>
          <p:cNvPr id="157" name="Google Shape;157;p26"/>
          <p:cNvSpPr txBox="1"/>
          <p:nvPr/>
        </p:nvSpPr>
        <p:spPr>
          <a:xfrm>
            <a:off x="1192700" y="1118150"/>
            <a:ext cx="8143800" cy="473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58" name="Google Shape;158;p26"/>
          <p:cNvPicPr preferRelativeResize="0"/>
          <p:nvPr/>
        </p:nvPicPr>
        <p:blipFill rotWithShape="1">
          <a:blip r:embed="rId3">
            <a:alphaModFix/>
          </a:blip>
          <a:srcRect l="9972" t="10269" r="8752" b="7641"/>
          <a:stretch/>
        </p:blipFill>
        <p:spPr>
          <a:xfrm>
            <a:off x="1500162" y="1020338"/>
            <a:ext cx="8479325" cy="4817324"/>
          </a:xfrm>
          <a:prstGeom prst="rect">
            <a:avLst/>
          </a:prstGeom>
          <a:noFill/>
          <a:ln>
            <a:noFill/>
          </a:ln>
        </p:spPr>
      </p:pic>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1392</TotalTime>
  <Words>1495</Words>
  <Application>Microsoft Office PowerPoint</Application>
  <PresentationFormat>Panorámica</PresentationFormat>
  <Paragraphs>183</Paragraphs>
  <Slides>32</Slides>
  <Notes>32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32</vt:i4>
      </vt:variant>
    </vt:vector>
  </HeadingPairs>
  <TitlesOfParts>
    <vt:vector size="37" baseType="lpstr">
      <vt:lpstr>Arial</vt:lpstr>
      <vt:lpstr>Impact</vt:lpstr>
      <vt:lpstr>Work Sans</vt:lpstr>
      <vt:lpstr>Calibri</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DIAGRAMA DE CLASES VERSIÓN 1</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Pilar Cortes Cruz</dc:creator>
  <cp:lastModifiedBy>Pilar Cortes Cruz</cp:lastModifiedBy>
  <cp:revision>1</cp:revision>
  <dcterms:modified xsi:type="dcterms:W3CDTF">2021-02-01T00:48:33Z</dcterms:modified>
</cp:coreProperties>
</file>